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7" r:id="rId2"/>
    <p:sldId id="258" r:id="rId3"/>
    <p:sldId id="259" r:id="rId4"/>
    <p:sldId id="260" r:id="rId5"/>
    <p:sldId id="262" r:id="rId6"/>
    <p:sldId id="261" r:id="rId7"/>
    <p:sldId id="263" r:id="rId8"/>
    <p:sldId id="266" r:id="rId9"/>
    <p:sldId id="264" r:id="rId10"/>
    <p:sldId id="265" r:id="rId11"/>
    <p:sldId id="270" r:id="rId12"/>
    <p:sldId id="271" r:id="rId13"/>
    <p:sldId id="281" r:id="rId14"/>
    <p:sldId id="272" r:id="rId15"/>
    <p:sldId id="282" r:id="rId16"/>
    <p:sldId id="267" r:id="rId17"/>
    <p:sldId id="283" r:id="rId18"/>
    <p:sldId id="284" r:id="rId19"/>
    <p:sldId id="285" r:id="rId20"/>
    <p:sldId id="286" r:id="rId21"/>
    <p:sldId id="274" r:id="rId22"/>
    <p:sldId id="275" r:id="rId23"/>
    <p:sldId id="276" r:id="rId24"/>
    <p:sldId id="277" r:id="rId25"/>
    <p:sldId id="279" r:id="rId26"/>
    <p:sldId id="287"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DEB4"/>
    <a:srgbClr val="D9C892"/>
    <a:srgbClr val="E9DDB7"/>
    <a:srgbClr val="E7DDB1"/>
    <a:srgbClr val="F2E2C7"/>
    <a:srgbClr val="FBF8D1"/>
    <a:srgbClr val="151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5" autoAdjust="0"/>
    <p:restoredTop sz="80571" autoAdjust="0"/>
  </p:normalViewPr>
  <p:slideViewPr>
    <p:cSldViewPr snapToGrid="0">
      <p:cViewPr varScale="1">
        <p:scale>
          <a:sx n="81" d="100"/>
          <a:sy n="81" d="100"/>
        </p:scale>
        <p:origin x="30" y="1185"/>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92F65-2E1C-4215-BD93-6C688C778DB3}" type="datetimeFigureOut">
              <a:rPr lang="en-GB" smtClean="0"/>
              <a:t>01/11/2020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588F-A856-4389-AAAE-77D397268838}" type="slidenum">
              <a:rPr lang="en-GB" smtClean="0"/>
              <a:t>‹#›</a:t>
            </a:fld>
            <a:endParaRPr lang="en-GB"/>
          </a:p>
        </p:txBody>
      </p:sp>
    </p:spTree>
    <p:extLst>
      <p:ext uri="{BB962C8B-B14F-4D97-AF65-F5344CB8AC3E}">
        <p14:creationId xmlns:p14="http://schemas.microsoft.com/office/powerpoint/2010/main" val="775322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Carl Sagan Eratosthenes experiment - </a:t>
            </a:r>
            <a:r>
              <a:rPr lang="en-US" dirty="0"/>
              <a:t>https://www.youtube.com/watch?v=G8cbIWMv0rI&amp;feature=emb_logo</a:t>
            </a: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a:t>
            </a:fld>
            <a:endParaRPr lang="en-GB"/>
          </a:p>
        </p:txBody>
      </p:sp>
    </p:spTree>
    <p:extLst>
      <p:ext uri="{BB962C8B-B14F-4D97-AF65-F5344CB8AC3E}">
        <p14:creationId xmlns:p14="http://schemas.microsoft.com/office/powerpoint/2010/main" val="2258018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Pythagoras suggested the Earth was not at the center but instead there was a central fire not visible from Earth.</a:t>
            </a:r>
          </a:p>
          <a:p>
            <a:endParaRPr lang="en-US" dirty="0"/>
          </a:p>
          <a:p>
            <a:r>
              <a:rPr lang="en-US" dirty="0"/>
              <a:t>Image: https://en.wikipedia.org/wiki/Pythagorean_astronomical_system#/media/File:Antichthon.svg</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12</a:t>
            </a:fld>
            <a:endParaRPr lang="en-GB"/>
          </a:p>
        </p:txBody>
      </p:sp>
    </p:spTree>
    <p:extLst>
      <p:ext uri="{BB962C8B-B14F-4D97-AF65-F5344CB8AC3E}">
        <p14:creationId xmlns:p14="http://schemas.microsoft.com/office/powerpoint/2010/main" val="655519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Earth is the center of the Universe and the heavens are perfect </a:t>
            </a:r>
            <a:r>
              <a:rPr lang="en-US" dirty="0" err="1"/>
              <a:t>ie</a:t>
            </a:r>
            <a:r>
              <a:rPr lang="en-US" dirty="0"/>
              <a:t> circles</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13</a:t>
            </a:fld>
            <a:endParaRPr lang="en-GB"/>
          </a:p>
        </p:txBody>
      </p:sp>
    </p:spTree>
    <p:extLst>
      <p:ext uri="{BB962C8B-B14F-4D97-AF65-F5344CB8AC3E}">
        <p14:creationId xmlns:p14="http://schemas.microsoft.com/office/powerpoint/2010/main" val="1541898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Aristarchus was the first to suggest a heliocentric or sun-centered model. Although his text describing his theory was lost when the Great Library at Alexandria was destroyed. However Archimedes wrote about Aristarchus’ model in his book ‘The Sand Reckoner’.</a:t>
            </a:r>
          </a:p>
          <a:p>
            <a:endParaRPr lang="en-US" dirty="0"/>
          </a:p>
          <a:p>
            <a:r>
              <a:rPr lang="en-US" dirty="0"/>
              <a:t>Putting the sun at the center of the solar system implies you should observe stellar parallax where foreground (nearer) stars appear to move against background ones  in the sky over the course of the year. </a:t>
            </a:r>
          </a:p>
          <a:p>
            <a:endParaRPr lang="en-US" dirty="0"/>
          </a:p>
          <a:p>
            <a:r>
              <a:rPr lang="en-US" dirty="0"/>
              <a:t>In Aristarchus’ time it was not possible to detect this parallax.</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14</a:t>
            </a:fld>
            <a:endParaRPr lang="en-GB"/>
          </a:p>
        </p:txBody>
      </p:sp>
    </p:spTree>
    <p:extLst>
      <p:ext uri="{BB962C8B-B14F-4D97-AF65-F5344CB8AC3E}">
        <p14:creationId xmlns:p14="http://schemas.microsoft.com/office/powerpoint/2010/main" val="211835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Eratosthenes – didn’t produce a new SS model but managed to measure the circumference of the Earth using basic math and shadows at Alexandria during the summer solstice.</a:t>
            </a:r>
          </a:p>
          <a:p>
            <a:endParaRPr lang="en-US" dirty="0"/>
          </a:p>
          <a:p>
            <a:r>
              <a:rPr lang="en-US" dirty="0"/>
              <a:t>Carl Sagan explains - https://www.youtube.com/watch?v=G8cbIWMv0rI&amp;feature=emb_logo</a:t>
            </a:r>
          </a:p>
          <a:p>
            <a:r>
              <a:rPr lang="en-US" dirty="0"/>
              <a:t>(great part where he models the shadows with two obelisks)</a:t>
            </a:r>
          </a:p>
          <a:p>
            <a:endParaRPr lang="en-US" dirty="0"/>
          </a:p>
          <a:p>
            <a:r>
              <a:rPr lang="en-US" dirty="0"/>
              <a:t>Explanation by Matthew </a:t>
            </a:r>
            <a:r>
              <a:rPr lang="en-US" dirty="0" err="1"/>
              <a:t>LeDuc</a:t>
            </a:r>
            <a:r>
              <a:rPr lang="en-US" dirty="0"/>
              <a:t> Weber High School Utah</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15</a:t>
            </a:fld>
            <a:endParaRPr lang="en-GB"/>
          </a:p>
        </p:txBody>
      </p:sp>
    </p:spTree>
    <p:extLst>
      <p:ext uri="{BB962C8B-B14F-4D97-AF65-F5344CB8AC3E}">
        <p14:creationId xmlns:p14="http://schemas.microsoft.com/office/powerpoint/2010/main" val="330254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Ptolemy geocentric model. Planets move in circles around circles. Used to explain retrograde motion where a planet moves backwards for a while before moving forwards again. Geocentric means Earth is at the center of the SS (and they believed the Universe).</a:t>
            </a:r>
          </a:p>
          <a:p>
            <a:endParaRPr lang="en-US" dirty="0"/>
          </a:p>
          <a:p>
            <a:r>
              <a:rPr lang="en-US" dirty="0"/>
              <a:t>Image: http://www.mi.sanu.ac.rs/vismath/liao/introduction.html</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16</a:t>
            </a:fld>
            <a:endParaRPr lang="en-GB"/>
          </a:p>
        </p:txBody>
      </p:sp>
    </p:spTree>
    <p:extLst>
      <p:ext uri="{BB962C8B-B14F-4D97-AF65-F5344CB8AC3E}">
        <p14:creationId xmlns:p14="http://schemas.microsoft.com/office/powerpoint/2010/main" val="456771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Eratosthenes – didn’t produce a new SS model but managed to measure the circumference of the Earth using basic math and shadows at Alexandria during the summer solstice.</a:t>
            </a:r>
          </a:p>
          <a:p>
            <a:endParaRPr lang="en-US" dirty="0"/>
          </a:p>
          <a:p>
            <a:r>
              <a:rPr lang="en-US" dirty="0"/>
              <a:t>Carl Sagan explains - https://www.youtube.com/watch?v=G8cbIWMv0rI&amp;feature=emb_logo</a:t>
            </a:r>
          </a:p>
          <a:p>
            <a:r>
              <a:rPr lang="en-US" dirty="0"/>
              <a:t>(great part where he models the shadows with two obelisks)</a:t>
            </a:r>
          </a:p>
          <a:p>
            <a:endParaRPr lang="en-US" dirty="0"/>
          </a:p>
          <a:p>
            <a:r>
              <a:rPr lang="en-US" dirty="0"/>
              <a:t>Explanation by Matthew </a:t>
            </a:r>
            <a:r>
              <a:rPr lang="en-US" dirty="0" err="1"/>
              <a:t>LeDuc</a:t>
            </a:r>
            <a:r>
              <a:rPr lang="en-US" dirty="0"/>
              <a:t> Weber High School Utah</a:t>
            </a:r>
          </a:p>
          <a:p>
            <a:endParaRPr lang="en-US" dirty="0"/>
          </a:p>
          <a:p>
            <a:r>
              <a:rPr lang="en-US" dirty="0"/>
              <a:t>Bottom image: </a:t>
            </a:r>
            <a:r>
              <a:rPr lang="en-GB" dirty="0"/>
              <a:t>19th-century illustration of a Hindu astronomer. Original caption: "</a:t>
            </a:r>
            <a:r>
              <a:rPr lang="en-GB" dirty="0" err="1"/>
              <a:t>Dybuck</a:t>
            </a:r>
            <a:r>
              <a:rPr lang="en-GB" dirty="0"/>
              <a:t>, an astronomer, calculating an Eclipse." The illustration, as well as the term </a:t>
            </a:r>
            <a:r>
              <a:rPr lang="en-GB" i="1" dirty="0" err="1"/>
              <a:t>dybuck</a:t>
            </a:r>
            <a:r>
              <a:rPr lang="en-GB" dirty="0"/>
              <a:t>, is derived from an etching with the title "</a:t>
            </a:r>
            <a:r>
              <a:rPr lang="en-GB" dirty="0" err="1"/>
              <a:t>Daybouk</a:t>
            </a:r>
            <a:r>
              <a:rPr lang="en-GB" dirty="0"/>
              <a:t> </a:t>
            </a:r>
            <a:r>
              <a:rPr lang="en-GB" dirty="0" err="1"/>
              <a:t>ou</a:t>
            </a:r>
            <a:r>
              <a:rPr lang="en-GB" dirty="0"/>
              <a:t> </a:t>
            </a:r>
            <a:r>
              <a:rPr lang="en-GB" dirty="0" err="1"/>
              <a:t>astronome</a:t>
            </a:r>
            <a:r>
              <a:rPr lang="en-GB" dirty="0"/>
              <a:t> </a:t>
            </a:r>
            <a:r>
              <a:rPr lang="en-GB" dirty="0" err="1"/>
              <a:t>hindou</a:t>
            </a:r>
            <a:r>
              <a:rPr lang="en-GB" dirty="0"/>
              <a:t>" by Frans Balthazar </a:t>
            </a:r>
            <a:r>
              <a:rPr lang="en-GB" dirty="0" err="1"/>
              <a:t>Solvyns</a:t>
            </a:r>
            <a:r>
              <a:rPr lang="en-GB" dirty="0"/>
              <a:t> (between 1791 and 1803), published in his </a:t>
            </a:r>
            <a:r>
              <a:rPr lang="en-GB" i="1" dirty="0"/>
              <a:t>Les </a:t>
            </a:r>
            <a:r>
              <a:rPr lang="en-GB" i="1" dirty="0" err="1"/>
              <a:t>Hindous</a:t>
            </a:r>
            <a:r>
              <a:rPr lang="en-GB" dirty="0"/>
              <a:t> (1808) (from Wikipedia)</a:t>
            </a:r>
          </a:p>
        </p:txBody>
      </p:sp>
      <p:sp>
        <p:nvSpPr>
          <p:cNvPr id="4" name="Slide Number Placeholder 3"/>
          <p:cNvSpPr>
            <a:spLocks noGrp="1"/>
          </p:cNvSpPr>
          <p:nvPr>
            <p:ph type="sldNum" sz="quarter" idx="5"/>
          </p:nvPr>
        </p:nvSpPr>
        <p:spPr/>
        <p:txBody>
          <a:bodyPr/>
          <a:lstStyle/>
          <a:p>
            <a:fld id="{6B83588F-A856-4389-AAAE-77D397268838}" type="slidenum">
              <a:rPr lang="en-GB" smtClean="0"/>
              <a:t>17</a:t>
            </a:fld>
            <a:endParaRPr lang="en-GB"/>
          </a:p>
        </p:txBody>
      </p:sp>
    </p:spTree>
    <p:extLst>
      <p:ext uri="{BB962C8B-B14F-4D97-AF65-F5344CB8AC3E}">
        <p14:creationId xmlns:p14="http://schemas.microsoft.com/office/powerpoint/2010/main" val="2069440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18</a:t>
            </a:fld>
            <a:endParaRPr lang="en-GB"/>
          </a:p>
        </p:txBody>
      </p:sp>
    </p:spTree>
    <p:extLst>
      <p:ext uri="{BB962C8B-B14F-4D97-AF65-F5344CB8AC3E}">
        <p14:creationId xmlns:p14="http://schemas.microsoft.com/office/powerpoint/2010/main" val="3084430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19</a:t>
            </a:fld>
            <a:endParaRPr lang="en-GB"/>
          </a:p>
        </p:txBody>
      </p:sp>
    </p:spTree>
    <p:extLst>
      <p:ext uri="{BB962C8B-B14F-4D97-AF65-F5344CB8AC3E}">
        <p14:creationId xmlns:p14="http://schemas.microsoft.com/office/powerpoint/2010/main" val="1736817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20</a:t>
            </a:fld>
            <a:endParaRPr lang="en-GB"/>
          </a:p>
        </p:txBody>
      </p:sp>
    </p:spTree>
    <p:extLst>
      <p:ext uri="{BB962C8B-B14F-4D97-AF65-F5344CB8AC3E}">
        <p14:creationId xmlns:p14="http://schemas.microsoft.com/office/powerpoint/2010/main" val="55331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Copernican model of the solar system from his the work De </a:t>
            </a:r>
            <a:r>
              <a:rPr lang="en-US" dirty="0" err="1"/>
              <a:t>revolutionibus</a:t>
            </a:r>
            <a:r>
              <a:rPr lang="en-US" dirty="0"/>
              <a:t> </a:t>
            </a:r>
            <a:r>
              <a:rPr lang="en-US" dirty="0" err="1"/>
              <a:t>orbium</a:t>
            </a:r>
            <a:r>
              <a:rPr lang="en-US" dirty="0"/>
              <a:t> </a:t>
            </a:r>
            <a:r>
              <a:rPr lang="en-US" dirty="0" err="1"/>
              <a:t>coelestium</a:t>
            </a:r>
            <a:r>
              <a:rPr lang="en-US" dirty="0"/>
              <a:t> (On the Revolutions of Heavenly Spheres) 1543.</a:t>
            </a:r>
          </a:p>
          <a:p>
            <a:endParaRPr lang="en-US" dirty="0"/>
          </a:p>
          <a:p>
            <a:r>
              <a:rPr lang="en-US" dirty="0"/>
              <a:t>He introduced 4 new ideas:</a:t>
            </a:r>
          </a:p>
          <a:p>
            <a:endParaRPr lang="en-GB" dirty="0"/>
          </a:p>
          <a:p>
            <a:r>
              <a:rPr lang="en-GB" dirty="0"/>
              <a:t>1) The Earth is one of several planets revolving around a stationary sun in a determined order.</a:t>
            </a:r>
          </a:p>
          <a:p>
            <a:r>
              <a:rPr lang="en-GB" dirty="0"/>
              <a:t>2) The Earth has three motions: daily rotation, annual revolution, and annual tilting of its axis.</a:t>
            </a:r>
          </a:p>
          <a:p>
            <a:r>
              <a:rPr lang="en-GB" dirty="0"/>
              <a:t>3) Retrograde motion of the planets is explained by the Earth's motion.</a:t>
            </a:r>
          </a:p>
          <a:p>
            <a:r>
              <a:rPr lang="en-GB" dirty="0"/>
              <a:t>4) The distance from the Earth to the Sun is small compared to the distance from the Sun to the stars.</a:t>
            </a:r>
          </a:p>
          <a:p>
            <a:endParaRPr lang="en-GB" dirty="0"/>
          </a:p>
          <a:p>
            <a:r>
              <a:rPr lang="en-GB" dirty="0"/>
              <a:t>See: https://en.wikipedia.org/wiki/Copernican_heliocentrism</a:t>
            </a: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21</a:t>
            </a:fld>
            <a:endParaRPr lang="en-GB"/>
          </a:p>
        </p:txBody>
      </p:sp>
    </p:spTree>
    <p:extLst>
      <p:ext uri="{BB962C8B-B14F-4D97-AF65-F5344CB8AC3E}">
        <p14:creationId xmlns:p14="http://schemas.microsoft.com/office/powerpoint/2010/main" val="2736799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Archaeoastronomy is the study of how celestial events and the night sky influenced primarily ancient cultures.</a:t>
            </a:r>
          </a:p>
          <a:p>
            <a:r>
              <a:rPr lang="en-GB" dirty="0"/>
              <a:t>Here is an image of a Neolithic Tomb in Newgrange, Ireland. Neolithic because it was build at the end of the stone age.</a:t>
            </a:r>
          </a:p>
          <a:p>
            <a:endParaRPr lang="en-GB" dirty="0"/>
          </a:p>
          <a:p>
            <a:r>
              <a:rPr lang="en-GB" dirty="0"/>
              <a:t>Its entrance contains a door with another opening above it which lets light reach the inner chamber at sunrise near the winter solstice.</a:t>
            </a:r>
          </a:p>
          <a:p>
            <a:endParaRPr lang="en-GB" dirty="0"/>
          </a:p>
          <a:p>
            <a:r>
              <a:rPr lang="en-GB" dirty="0"/>
              <a:t>Left: </a:t>
            </a:r>
            <a:r>
              <a:rPr lang="en-GB" dirty="0" err="1"/>
              <a:t>NMStudio</a:t>
            </a:r>
            <a:endParaRPr lang="en-GB" dirty="0"/>
          </a:p>
          <a:p>
            <a:r>
              <a:rPr lang="en-GB" dirty="0"/>
              <a:t>Right: National Monuments Division, Office of Public Works, Ireland</a:t>
            </a:r>
          </a:p>
          <a:p>
            <a:endParaRPr lang="en-GB" dirty="0"/>
          </a:p>
          <a:p>
            <a:r>
              <a:rPr lang="en-GB" dirty="0"/>
              <a:t>National Geographic Video: </a:t>
            </a:r>
          </a:p>
          <a:p>
            <a:r>
              <a:rPr lang="en-GB" dirty="0"/>
              <a:t>https://www.youtube.com/watch?v=KVXWZkwV0RQ</a:t>
            </a:r>
          </a:p>
        </p:txBody>
      </p:sp>
      <p:sp>
        <p:nvSpPr>
          <p:cNvPr id="4" name="Slide Number Placeholder 3"/>
          <p:cNvSpPr>
            <a:spLocks noGrp="1"/>
          </p:cNvSpPr>
          <p:nvPr>
            <p:ph type="sldNum" sz="quarter" idx="5"/>
          </p:nvPr>
        </p:nvSpPr>
        <p:spPr/>
        <p:txBody>
          <a:bodyPr/>
          <a:lstStyle/>
          <a:p>
            <a:fld id="{6B83588F-A856-4389-AAAE-77D397268838}" type="slidenum">
              <a:rPr lang="en-GB" smtClean="0"/>
              <a:t>3</a:t>
            </a:fld>
            <a:endParaRPr lang="en-GB"/>
          </a:p>
        </p:txBody>
      </p:sp>
    </p:spTree>
    <p:extLst>
      <p:ext uri="{BB962C8B-B14F-4D97-AF65-F5344CB8AC3E}">
        <p14:creationId xmlns:p14="http://schemas.microsoft.com/office/powerpoint/2010/main" val="1394610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Tycho Brahe’s model had the Earth at the center with the moon and the stars around the Earth. The sun then orbited the Earth and the planets orbited the sun. </a:t>
            </a:r>
          </a:p>
          <a:p>
            <a:r>
              <a:rPr lang="en-US" dirty="0"/>
              <a:t>He came up with this model in part because he couldn’t measure stellar parallax so thought the </a:t>
            </a:r>
            <a:r>
              <a:rPr lang="en-US" dirty="0" err="1"/>
              <a:t>Copernian</a:t>
            </a:r>
            <a:r>
              <a:rPr lang="en-US" dirty="0"/>
              <a:t> model to be false.</a:t>
            </a:r>
          </a:p>
          <a:p>
            <a:endParaRPr lang="en-US" dirty="0"/>
          </a:p>
          <a:p>
            <a:r>
              <a:rPr lang="en-US" dirty="0"/>
              <a:t>Image of the Hypothesis </a:t>
            </a:r>
            <a:r>
              <a:rPr lang="en-US" dirty="0" err="1"/>
              <a:t>Tychonica</a:t>
            </a:r>
            <a:r>
              <a:rPr lang="en-US" dirty="0"/>
              <a:t> from Hevelius’ </a:t>
            </a:r>
            <a:r>
              <a:rPr lang="en-US" dirty="0" err="1"/>
              <a:t>Selenographia</a:t>
            </a:r>
            <a:r>
              <a:rPr lang="en-US" dirty="0"/>
              <a:t> 1647 page 163.</a:t>
            </a:r>
          </a:p>
          <a:p>
            <a:r>
              <a:rPr lang="en-US" dirty="0"/>
              <a:t>See: https://en.wikipedia.org/wiki/Tychonic_system#/media/File:Tychonian.png </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22</a:t>
            </a:fld>
            <a:endParaRPr lang="en-GB"/>
          </a:p>
        </p:txBody>
      </p:sp>
    </p:spTree>
    <p:extLst>
      <p:ext uri="{BB962C8B-B14F-4D97-AF65-F5344CB8AC3E}">
        <p14:creationId xmlns:p14="http://schemas.microsoft.com/office/powerpoint/2010/main" val="1231739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Johannes Kepler worked for a period with Tycho Brahe and took over his work when he died. In his work </a:t>
            </a:r>
            <a:r>
              <a:rPr lang="en-US" dirty="0" err="1"/>
              <a:t>Astronomia</a:t>
            </a:r>
            <a:r>
              <a:rPr lang="en-US" dirty="0"/>
              <a:t> Nova he fit observations of Mars to an elliptical orbit not circular.</a:t>
            </a:r>
          </a:p>
          <a:p>
            <a:endParaRPr lang="en-US" dirty="0"/>
          </a:p>
          <a:p>
            <a:r>
              <a:rPr lang="en-US" dirty="0"/>
              <a:t>This illustration from </a:t>
            </a:r>
            <a:r>
              <a:rPr lang="en-US" dirty="0" err="1"/>
              <a:t>Astronomia</a:t>
            </a:r>
            <a:r>
              <a:rPr lang="en-US" dirty="0"/>
              <a:t> Nova shows the inner solar system.</a:t>
            </a:r>
          </a:p>
          <a:p>
            <a:r>
              <a:rPr lang="en-US" dirty="0"/>
              <a:t>Image from: https://ecommons.udayton.edu/rosebk_images/83/</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23</a:t>
            </a:fld>
            <a:endParaRPr lang="en-GB"/>
          </a:p>
        </p:txBody>
      </p:sp>
    </p:spTree>
    <p:extLst>
      <p:ext uri="{BB962C8B-B14F-4D97-AF65-F5344CB8AC3E}">
        <p14:creationId xmlns:p14="http://schemas.microsoft.com/office/powerpoint/2010/main" val="2200984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draft letter from Galileo to Leonardo Donato, Doge of Venice in 1609 showing </a:t>
            </a:r>
            <a:r>
              <a:rPr lang="en-US" dirty="0" err="1"/>
              <a:t>Galileos</a:t>
            </a:r>
            <a:r>
              <a:rPr lang="en-US" dirty="0"/>
              <a:t> observations of the Galilean Moons of Jupiter.</a:t>
            </a:r>
          </a:p>
          <a:p>
            <a:r>
              <a:rPr lang="en-US" dirty="0"/>
              <a:t>Galileo observed craters on the Moon and sunspots on the Sun with his telescopes. He also concluded that some supernova were far enough away that they would not show parallax. </a:t>
            </a:r>
          </a:p>
          <a:p>
            <a:endParaRPr lang="en-US" dirty="0"/>
          </a:p>
          <a:p>
            <a:r>
              <a:rPr lang="en-US" dirty="0"/>
              <a:t>His ideas and observations laid the foundation of modern astronomy.</a:t>
            </a:r>
          </a:p>
          <a:p>
            <a:r>
              <a:rPr lang="en-US" dirty="0"/>
              <a:t>See: https://www.lib.umich.edu/special-collections-research-center/galileo-manuscript</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24</a:t>
            </a:fld>
            <a:endParaRPr lang="en-GB"/>
          </a:p>
        </p:txBody>
      </p:sp>
    </p:spTree>
    <p:extLst>
      <p:ext uri="{BB962C8B-B14F-4D97-AF65-F5344CB8AC3E}">
        <p14:creationId xmlns:p14="http://schemas.microsoft.com/office/powerpoint/2010/main" val="1120217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ThoughtCo Article on the Scientific method:</a:t>
            </a:r>
          </a:p>
          <a:p>
            <a:r>
              <a:rPr lang="en-GB"/>
              <a:t>https://www.thoughtco.com/scientific-method-p2-373335</a:t>
            </a:r>
          </a:p>
        </p:txBody>
      </p:sp>
      <p:sp>
        <p:nvSpPr>
          <p:cNvPr id="4" name="Slide Number Placeholder 3"/>
          <p:cNvSpPr>
            <a:spLocks noGrp="1"/>
          </p:cNvSpPr>
          <p:nvPr>
            <p:ph type="sldNum" sz="quarter" idx="5"/>
          </p:nvPr>
        </p:nvSpPr>
        <p:spPr/>
        <p:txBody>
          <a:bodyPr/>
          <a:lstStyle/>
          <a:p>
            <a:fld id="{6B83588F-A856-4389-AAAE-77D397268838}" type="slidenum">
              <a:rPr lang="en-GB" smtClean="0"/>
              <a:t>26</a:t>
            </a:fld>
            <a:endParaRPr lang="en-GB"/>
          </a:p>
        </p:txBody>
      </p:sp>
    </p:spTree>
    <p:extLst>
      <p:ext uri="{BB962C8B-B14F-4D97-AF65-F5344CB8AC3E}">
        <p14:creationId xmlns:p14="http://schemas.microsoft.com/office/powerpoint/2010/main" val="145426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definition of a solstice. There are two every year one in June and one in December. If the northern hemisphere has its summer solstice in June (notice the Earth’s northern hemisphere is tilting towards the sun) then the southern hemisphere has its winter solstice (the southern hemisphere is tilted away from the sun). We’ll look at how this related to seasons in more detail later.</a:t>
            </a:r>
          </a:p>
        </p:txBody>
      </p:sp>
      <p:sp>
        <p:nvSpPr>
          <p:cNvPr id="4" name="Slide Number Placeholder 3"/>
          <p:cNvSpPr>
            <a:spLocks noGrp="1"/>
          </p:cNvSpPr>
          <p:nvPr>
            <p:ph type="sldNum" sz="quarter" idx="5"/>
          </p:nvPr>
        </p:nvSpPr>
        <p:spPr/>
        <p:txBody>
          <a:bodyPr/>
          <a:lstStyle/>
          <a:p>
            <a:fld id="{6B83588F-A856-4389-AAAE-77D397268838}" type="slidenum">
              <a:rPr lang="en-GB" smtClean="0"/>
              <a:t>4</a:t>
            </a:fld>
            <a:endParaRPr lang="en-GB"/>
          </a:p>
        </p:txBody>
      </p:sp>
    </p:spTree>
    <p:extLst>
      <p:ext uri="{BB962C8B-B14F-4D97-AF65-F5344CB8AC3E}">
        <p14:creationId xmlns:p14="http://schemas.microsoft.com/office/powerpoint/2010/main" val="2286111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Stonehenge has had multiple iterations with the earliest elements dating to Mesolithic (pre-Neolithic) times.</a:t>
            </a:r>
          </a:p>
          <a:p>
            <a:r>
              <a:rPr lang="en-GB" dirty="0"/>
              <a:t>Its original axis points towards the rising sun at the summer solstice and the setting sunset at the winter solstice.</a:t>
            </a:r>
          </a:p>
          <a:p>
            <a:endParaRPr lang="en-GB" dirty="0"/>
          </a:p>
          <a:p>
            <a:r>
              <a:rPr lang="en-GB" dirty="0"/>
              <a:t>Image: Summer solstice sunrise, the sun is touching the top of the Heel Stone (a </a:t>
            </a:r>
            <a:r>
              <a:rPr lang="en-GB" dirty="0" err="1"/>
              <a:t>Menhir</a:t>
            </a:r>
            <a:r>
              <a:rPr lang="en-GB" dirty="0"/>
              <a:t> or standing stone) seen through the arches of the Dolmen, Galaxy Picture Library / </a:t>
            </a:r>
            <a:r>
              <a:rPr lang="en-GB" dirty="0" err="1"/>
              <a:t>Alamy</a:t>
            </a:r>
            <a:r>
              <a:rPr lang="en-GB" dirty="0"/>
              <a:t> Stock Photo</a:t>
            </a:r>
          </a:p>
        </p:txBody>
      </p:sp>
      <p:sp>
        <p:nvSpPr>
          <p:cNvPr id="4" name="Slide Number Placeholder 3"/>
          <p:cNvSpPr>
            <a:spLocks noGrp="1"/>
          </p:cNvSpPr>
          <p:nvPr>
            <p:ph type="sldNum" sz="quarter" idx="5"/>
          </p:nvPr>
        </p:nvSpPr>
        <p:spPr/>
        <p:txBody>
          <a:bodyPr/>
          <a:lstStyle/>
          <a:p>
            <a:fld id="{6B83588F-A856-4389-AAAE-77D397268838}" type="slidenum">
              <a:rPr lang="en-GB" smtClean="0"/>
              <a:t>5</a:t>
            </a:fld>
            <a:endParaRPr lang="en-GB"/>
          </a:p>
        </p:txBody>
      </p:sp>
    </p:spTree>
    <p:extLst>
      <p:ext uri="{BB962C8B-B14F-4D97-AF65-F5344CB8AC3E}">
        <p14:creationId xmlns:p14="http://schemas.microsoft.com/office/powerpoint/2010/main" val="272032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temple of Chichén Itzá is orientated and built such that on the equinoxes a snake appears to form from the shadow of the temple’s side.</a:t>
            </a:r>
          </a:p>
          <a:p>
            <a:r>
              <a:rPr lang="en-GB" dirty="0"/>
              <a:t>The snake appears to be descending the temple and is a representation of the Mayan god Kukulkan.</a:t>
            </a:r>
          </a:p>
          <a:p>
            <a:endParaRPr lang="en-GB" dirty="0"/>
          </a:p>
          <a:p>
            <a:r>
              <a:rPr lang="en-GB" dirty="0"/>
              <a:t>Image: Richard Cohen https://www.flickr.com/photos/aboutrichard/5205861649/</a:t>
            </a:r>
          </a:p>
        </p:txBody>
      </p:sp>
      <p:sp>
        <p:nvSpPr>
          <p:cNvPr id="4" name="Slide Number Placeholder 3"/>
          <p:cNvSpPr>
            <a:spLocks noGrp="1"/>
          </p:cNvSpPr>
          <p:nvPr>
            <p:ph type="sldNum" sz="quarter" idx="5"/>
          </p:nvPr>
        </p:nvSpPr>
        <p:spPr/>
        <p:txBody>
          <a:bodyPr/>
          <a:lstStyle/>
          <a:p>
            <a:fld id="{6B83588F-A856-4389-AAAE-77D397268838}" type="slidenum">
              <a:rPr lang="en-GB" smtClean="0"/>
              <a:t>6</a:t>
            </a:fld>
            <a:endParaRPr lang="en-GB"/>
          </a:p>
        </p:txBody>
      </p:sp>
    </p:spTree>
    <p:extLst>
      <p:ext uri="{BB962C8B-B14F-4D97-AF65-F5344CB8AC3E}">
        <p14:creationId xmlns:p14="http://schemas.microsoft.com/office/powerpoint/2010/main" val="2295960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summer solstice between the Khafra and Khufu pyramids of Giza. The shape formed is the hieroglyph ‘</a:t>
            </a:r>
            <a:r>
              <a:rPr lang="en-GB" dirty="0" err="1"/>
              <a:t>akhet</a:t>
            </a:r>
            <a:r>
              <a:rPr lang="en-GB" dirty="0"/>
              <a:t>’ which means horizon or rising sun.</a:t>
            </a:r>
          </a:p>
          <a:p>
            <a:r>
              <a:rPr lang="en-GB" dirty="0"/>
              <a:t>The ‘</a:t>
            </a:r>
            <a:r>
              <a:rPr lang="en-GB" dirty="0" err="1"/>
              <a:t>akhet</a:t>
            </a:r>
            <a:r>
              <a:rPr lang="en-GB" dirty="0"/>
              <a:t>’ hieroglyph is comprised in part by another hieroglyph ‘</a:t>
            </a:r>
            <a:r>
              <a:rPr lang="en-GB" dirty="0" err="1"/>
              <a:t>djew</a:t>
            </a:r>
            <a:r>
              <a:rPr lang="en-GB" dirty="0"/>
              <a:t>’ which is associated with the afterlife. Of course the pyramids are in fact tombs and Khufu has shafts from the kings burial chamber to the outside night sky which are thought to point to the constellations Sirius and the belt of Orion where gods supposedly came from (remember Pharaohs were considered living gods).</a:t>
            </a:r>
          </a:p>
          <a:p>
            <a:endParaRPr lang="en-GB" dirty="0"/>
          </a:p>
          <a:p>
            <a:r>
              <a:rPr lang="en-GB" dirty="0" err="1"/>
              <a:t>Guilio</a:t>
            </a:r>
            <a:r>
              <a:rPr lang="en-GB" dirty="0"/>
              <a:t> </a:t>
            </a:r>
            <a:r>
              <a:rPr lang="en-GB" dirty="0" err="1"/>
              <a:t>Magli</a:t>
            </a:r>
            <a:r>
              <a:rPr lang="en-GB" dirty="0"/>
              <a:t> is an archaeoastronomer at Politecnico di Milano, and has several books and a coursera class on archaeoastronomy.</a:t>
            </a:r>
          </a:p>
        </p:txBody>
      </p:sp>
      <p:sp>
        <p:nvSpPr>
          <p:cNvPr id="4" name="Slide Number Placeholder 3"/>
          <p:cNvSpPr>
            <a:spLocks noGrp="1"/>
          </p:cNvSpPr>
          <p:nvPr>
            <p:ph type="sldNum" sz="quarter" idx="5"/>
          </p:nvPr>
        </p:nvSpPr>
        <p:spPr/>
        <p:txBody>
          <a:bodyPr/>
          <a:lstStyle/>
          <a:p>
            <a:fld id="{6B83588F-A856-4389-AAAE-77D397268838}" type="slidenum">
              <a:rPr lang="en-GB" smtClean="0"/>
              <a:t>7</a:t>
            </a:fld>
            <a:endParaRPr lang="en-GB"/>
          </a:p>
        </p:txBody>
      </p:sp>
    </p:spTree>
    <p:extLst>
      <p:ext uri="{BB962C8B-B14F-4D97-AF65-F5344CB8AC3E}">
        <p14:creationId xmlns:p14="http://schemas.microsoft.com/office/powerpoint/2010/main" val="330265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ancient analogue computer using gears developed by ancient Greek scientists to calculate the astronomical positions and timings of eclipses among other events of interest. The image shown is of the main fragment (fragment A) which now resides in the National Archaeological Museum in Athens. There are 82 fragments of the device recovered which have been used to help reconstruct how the device might have worked. The knowledge to make the device was lost until astronomical clocks were made starting in the 11</a:t>
            </a:r>
            <a:r>
              <a:rPr lang="en-GB" baseline="30000" dirty="0"/>
              <a:t>th</a:t>
            </a:r>
            <a:r>
              <a:rPr lang="en-GB" dirty="0"/>
              <a:t> and 12</a:t>
            </a:r>
            <a:r>
              <a:rPr lang="en-GB" baseline="30000" dirty="0"/>
              <a:t>th</a:t>
            </a:r>
            <a:r>
              <a:rPr lang="en-GB" dirty="0"/>
              <a:t> centuries CE.</a:t>
            </a:r>
          </a:p>
          <a:p>
            <a:r>
              <a:rPr lang="en-GB" dirty="0"/>
              <a:t>See: http://antikythera-mechanism.gr/</a:t>
            </a:r>
          </a:p>
        </p:txBody>
      </p:sp>
      <p:sp>
        <p:nvSpPr>
          <p:cNvPr id="4" name="Slide Number Placeholder 3"/>
          <p:cNvSpPr>
            <a:spLocks noGrp="1"/>
          </p:cNvSpPr>
          <p:nvPr>
            <p:ph type="sldNum" sz="quarter" idx="5"/>
          </p:nvPr>
        </p:nvSpPr>
        <p:spPr/>
        <p:txBody>
          <a:bodyPr/>
          <a:lstStyle/>
          <a:p>
            <a:fld id="{6B83588F-A856-4389-AAAE-77D397268838}" type="slidenum">
              <a:rPr lang="en-GB" smtClean="0"/>
              <a:t>8</a:t>
            </a:fld>
            <a:endParaRPr lang="en-GB"/>
          </a:p>
        </p:txBody>
      </p:sp>
    </p:spTree>
    <p:extLst>
      <p:ext uri="{BB962C8B-B14F-4D97-AF65-F5344CB8AC3E}">
        <p14:creationId xmlns:p14="http://schemas.microsoft.com/office/powerpoint/2010/main" val="3286221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Polynesians and possibly Micronesians used navigation devices made out of sticks to show positions of stars, islands, wind, and current directions.</a:t>
            </a:r>
          </a:p>
          <a:p>
            <a:r>
              <a:rPr lang="en-GB" dirty="0"/>
              <a:t>They also had their own ‘star compass’ to help them navigate.</a:t>
            </a:r>
          </a:p>
          <a:p>
            <a:endParaRPr lang="en-GB" dirty="0"/>
          </a:p>
          <a:p>
            <a:r>
              <a:rPr lang="en-GB" dirty="0"/>
              <a:t>See: https://amedleyofpotpourri.blogspot.com/2018/08/polynesian-navigation.html</a:t>
            </a:r>
          </a:p>
          <a:p>
            <a:endParaRPr lang="en-GB" dirty="0"/>
          </a:p>
          <a:p>
            <a:r>
              <a:rPr lang="en-GB" dirty="0"/>
              <a:t>Image: </a:t>
            </a:r>
          </a:p>
          <a:p>
            <a:r>
              <a:rPr lang="en-GB" dirty="0"/>
              <a:t>Found here: https://en.wikipedia.org/wiki/Polynesian_navigation#/media/File:Polynesian_navigation_device_showing_directions_of_winds,_waves_and_islands.jpg</a:t>
            </a:r>
          </a:p>
          <a:p>
            <a:r>
              <a:rPr lang="en-GB" dirty="0"/>
              <a:t>Original Source: </a:t>
            </a:r>
          </a:p>
          <a:p>
            <a:r>
              <a:rPr lang="en-GB" dirty="0"/>
              <a:t>http://nzetc.victoria.ac.nz/</a:t>
            </a:r>
          </a:p>
        </p:txBody>
      </p:sp>
      <p:sp>
        <p:nvSpPr>
          <p:cNvPr id="4" name="Slide Number Placeholder 3"/>
          <p:cNvSpPr>
            <a:spLocks noGrp="1"/>
          </p:cNvSpPr>
          <p:nvPr>
            <p:ph type="sldNum" sz="quarter" idx="5"/>
          </p:nvPr>
        </p:nvSpPr>
        <p:spPr/>
        <p:txBody>
          <a:bodyPr/>
          <a:lstStyle/>
          <a:p>
            <a:fld id="{6B83588F-A856-4389-AAAE-77D397268838}" type="slidenum">
              <a:rPr lang="en-GB" smtClean="0"/>
              <a:t>9</a:t>
            </a:fld>
            <a:endParaRPr lang="en-GB"/>
          </a:p>
        </p:txBody>
      </p:sp>
    </p:spTree>
    <p:extLst>
      <p:ext uri="{BB962C8B-B14F-4D97-AF65-F5344CB8AC3E}">
        <p14:creationId xmlns:p14="http://schemas.microsoft.com/office/powerpoint/2010/main" val="1938661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beginning of the Hawaiian </a:t>
            </a:r>
            <a:r>
              <a:rPr lang="en-GB" dirty="0" err="1"/>
              <a:t>Makahali</a:t>
            </a:r>
            <a:r>
              <a:rPr lang="en-GB" dirty="0"/>
              <a:t> or ancient New Year festival is timed to coincide with the rise of the star cluster Pleiades (</a:t>
            </a:r>
            <a:r>
              <a:rPr lang="en-GB" dirty="0" err="1"/>
              <a:t>Makali’i</a:t>
            </a:r>
            <a:r>
              <a:rPr lang="en-GB" dirty="0"/>
              <a:t>) after sunset, usually on the 17</a:t>
            </a:r>
            <a:r>
              <a:rPr lang="en-GB" baseline="30000" dirty="0"/>
              <a:t>th</a:t>
            </a:r>
            <a:r>
              <a:rPr lang="en-GB" dirty="0"/>
              <a:t> of November.</a:t>
            </a:r>
          </a:p>
          <a:p>
            <a:endParaRPr lang="en-GB" dirty="0"/>
          </a:p>
          <a:p>
            <a:r>
              <a:rPr lang="en-GB" dirty="0"/>
              <a:t>See: https://apps.ksbe.edu/kaiwakiloumoku/node/601</a:t>
            </a: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10</a:t>
            </a:fld>
            <a:endParaRPr lang="en-GB"/>
          </a:p>
        </p:txBody>
      </p:sp>
    </p:spTree>
    <p:extLst>
      <p:ext uri="{BB962C8B-B14F-4D97-AF65-F5344CB8AC3E}">
        <p14:creationId xmlns:p14="http://schemas.microsoft.com/office/powerpoint/2010/main" val="160842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F1C8-2799-4ABF-ADE7-19E43D9FEBDA}"/>
              </a:ext>
            </a:extLst>
          </p:cNvPr>
          <p:cNvSpPr>
            <a:spLocks noGrp="1"/>
          </p:cNvSpPr>
          <p:nvPr>
            <p:ph type="ctrTitle" hasCustomPrompt="1"/>
          </p:nvPr>
        </p:nvSpPr>
        <p:spPr>
          <a:xfrm>
            <a:off x="1524000" y="1122363"/>
            <a:ext cx="9144000" cy="2387600"/>
          </a:xfrm>
        </p:spPr>
        <p:txBody>
          <a:bodyPr anchor="b">
            <a:normAutofit/>
          </a:bodyPr>
          <a:lstStyle>
            <a:lvl1pPr algn="ctr">
              <a:defRPr sz="8000" b="1" i="0">
                <a:solidFill>
                  <a:schemeClr val="bg1"/>
                </a:solidFill>
                <a:latin typeface="Corbel" panose="020B0503020204020204" pitchFamily="34" charset="0"/>
              </a:defRPr>
            </a:lvl1pPr>
          </a:lstStyle>
          <a:p>
            <a:r>
              <a:rPr lang="en-US" dirty="0"/>
              <a:t>Astronomy</a:t>
            </a:r>
            <a:endParaRPr lang="en-GB" dirty="0"/>
          </a:p>
        </p:txBody>
      </p:sp>
      <p:sp>
        <p:nvSpPr>
          <p:cNvPr id="3" name="Subtitle 2">
            <a:extLst>
              <a:ext uri="{FF2B5EF4-FFF2-40B4-BE49-F238E27FC236}">
                <a16:creationId xmlns:a16="http://schemas.microsoft.com/office/drawing/2014/main" id="{9B572BEF-5A16-489B-8277-E06BC024FE71}"/>
              </a:ext>
            </a:extLst>
          </p:cNvPr>
          <p:cNvSpPr>
            <a:spLocks noGrp="1"/>
          </p:cNvSpPr>
          <p:nvPr>
            <p:ph type="subTitle" idx="1" hasCustomPrompt="1"/>
          </p:nvPr>
        </p:nvSpPr>
        <p:spPr>
          <a:xfrm>
            <a:off x="1524000" y="3602038"/>
            <a:ext cx="9144000" cy="1655762"/>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Space</a:t>
            </a:r>
            <a:endParaRPr lang="en-GB" dirty="0"/>
          </a:p>
        </p:txBody>
      </p:sp>
      <p:sp>
        <p:nvSpPr>
          <p:cNvPr id="8" name="TextBox 7">
            <a:extLst>
              <a:ext uri="{FF2B5EF4-FFF2-40B4-BE49-F238E27FC236}">
                <a16:creationId xmlns:a16="http://schemas.microsoft.com/office/drawing/2014/main" id="{40829BF7-2C41-48F5-A038-1AF3B0A0A59E}"/>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https://github.com/DimitriosAstro/Astronomy</a:t>
            </a:r>
            <a:endParaRPr lang="en-GB" dirty="0">
              <a:solidFill>
                <a:schemeClr val="bg1"/>
              </a:solidFill>
            </a:endParaRPr>
          </a:p>
        </p:txBody>
      </p:sp>
    </p:spTree>
    <p:extLst>
      <p:ext uri="{BB962C8B-B14F-4D97-AF65-F5344CB8AC3E}">
        <p14:creationId xmlns:p14="http://schemas.microsoft.com/office/powerpoint/2010/main" val="122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B0A067-B643-4222-8FB7-CAB78D768B72}"/>
              </a:ext>
            </a:extLst>
          </p:cNvPr>
          <p:cNvSpPr txBox="1"/>
          <p:nvPr userDrawn="1"/>
        </p:nvSpPr>
        <p:spPr>
          <a:xfrm>
            <a:off x="400594" y="38451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Sources</a:t>
            </a:r>
            <a:r>
              <a:rPr lang="en-GB" sz="36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390467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umma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C7DDB-AF49-4B90-A982-1A285ACE130B}"/>
              </a:ext>
            </a:extLst>
          </p:cNvPr>
          <p:cNvSpPr txBox="1"/>
          <p:nvPr userDrawn="1"/>
        </p:nvSpPr>
        <p:spPr>
          <a:xfrm>
            <a:off x="2209800" y="97887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Summary</a:t>
            </a:r>
            <a:r>
              <a:rPr lang="en-GB" sz="3600" dirty="0">
                <a:solidFill>
                  <a:schemeClr val="bg1"/>
                </a:solidFill>
                <a:latin typeface="Corbel" panose="020B0503020204020204" pitchFamily="34" charset="0"/>
              </a:rPr>
              <a:t>:</a:t>
            </a:r>
          </a:p>
        </p:txBody>
      </p:sp>
      <p:sp>
        <p:nvSpPr>
          <p:cNvPr id="6" name="TextBox 5">
            <a:extLst>
              <a:ext uri="{FF2B5EF4-FFF2-40B4-BE49-F238E27FC236}">
                <a16:creationId xmlns:a16="http://schemas.microsoft.com/office/drawing/2014/main" id="{BE74604C-A9E8-4775-A510-CBD909CC0A12}"/>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https://github.com/DimitriosAstro/Astronomy</a:t>
            </a:r>
            <a:endParaRPr lang="en-GB" dirty="0">
              <a:solidFill>
                <a:schemeClr val="bg1"/>
              </a:solidFill>
            </a:endParaRPr>
          </a:p>
        </p:txBody>
      </p:sp>
    </p:spTree>
    <p:extLst>
      <p:ext uri="{BB962C8B-B14F-4D97-AF65-F5344CB8AC3E}">
        <p14:creationId xmlns:p14="http://schemas.microsoft.com/office/powerpoint/2010/main" val="10703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8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p:bg>
      <p:bgPr>
        <a:solidFill>
          <a:srgbClr val="151E3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6033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ta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10695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2978606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Pic">
    <p:spTree>
      <p:nvGrpSpPr>
        <p:cNvPr id="1" name=""/>
        <p:cNvGrpSpPr/>
        <p:nvPr/>
      </p:nvGrpSpPr>
      <p:grpSpPr>
        <a:xfrm>
          <a:off x="0" y="0"/>
          <a:ext cx="0" cy="0"/>
          <a:chOff x="0" y="0"/>
          <a:chExt cx="0" cy="0"/>
        </a:xfrm>
      </p:grpSpPr>
      <p:pic>
        <p:nvPicPr>
          <p:cNvPr id="9" name="Picture 8" descr="A picture containing man, ball, star, rain&#10;&#10;Description automatically generated">
            <a:extLst>
              <a:ext uri="{FF2B5EF4-FFF2-40B4-BE49-F238E27FC236}">
                <a16:creationId xmlns:a16="http://schemas.microsoft.com/office/drawing/2014/main" id="{4E1A55D6-05D2-423E-B595-38A19F3737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68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9385A-B74C-4B63-BFE4-201459E13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8B566932-7972-427A-ABB0-DB645B148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090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3" r:id="rId5"/>
    <p:sldLayoutId id="2147483673" r:id="rId6"/>
    <p:sldLayoutId id="2147483672" r:id="rId7"/>
    <p:sldLayoutId id="2147483664" r:id="rId8"/>
  </p:sldLayoutIdLst>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B7D5E-771F-4AB2-BF05-141F3907DBCB}"/>
              </a:ext>
            </a:extLst>
          </p:cNvPr>
          <p:cNvSpPr txBox="1"/>
          <p:nvPr/>
        </p:nvSpPr>
        <p:spPr>
          <a:xfrm>
            <a:off x="3468821" y="2521059"/>
            <a:ext cx="7409589" cy="1384995"/>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Archaeoastronomy</a:t>
            </a:r>
          </a:p>
          <a:p>
            <a:pPr marL="285750" indent="-285750">
              <a:buFont typeface="Arial" panose="020B0604020202020204" pitchFamily="34" charset="0"/>
              <a:buChar char="•"/>
            </a:pPr>
            <a:r>
              <a:rPr lang="en-GB" sz="2800" dirty="0">
                <a:solidFill>
                  <a:schemeClr val="bg1"/>
                </a:solidFill>
              </a:rPr>
              <a:t>Models of the solar system</a:t>
            </a:r>
          </a:p>
          <a:p>
            <a:pPr marL="285750" indent="-285750">
              <a:buFont typeface="Arial" panose="020B0604020202020204" pitchFamily="34" charset="0"/>
              <a:buChar char="•"/>
            </a:pPr>
            <a:r>
              <a:rPr lang="en-GB" sz="2800" dirty="0">
                <a:solidFill>
                  <a:schemeClr val="bg1"/>
                </a:solidFill>
              </a:rPr>
              <a:t>The scientific method</a:t>
            </a:r>
          </a:p>
        </p:txBody>
      </p:sp>
    </p:spTree>
    <p:extLst>
      <p:ext uri="{BB962C8B-B14F-4D97-AF65-F5344CB8AC3E}">
        <p14:creationId xmlns:p14="http://schemas.microsoft.com/office/powerpoint/2010/main" val="3736418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33A6-709C-46D9-A1A1-0C4F4B3F0998}"/>
              </a:ext>
            </a:extLst>
          </p:cNvPr>
          <p:cNvSpPr>
            <a:spLocks noGrp="1"/>
          </p:cNvSpPr>
          <p:nvPr>
            <p:ph type="title"/>
          </p:nvPr>
        </p:nvSpPr>
        <p:spPr/>
        <p:txBody>
          <a:bodyPr/>
          <a:lstStyle/>
          <a:p>
            <a:r>
              <a:rPr lang="en-GB" dirty="0"/>
              <a:t>Hawaii - Makahiki</a:t>
            </a:r>
          </a:p>
        </p:txBody>
      </p:sp>
      <p:sp>
        <p:nvSpPr>
          <p:cNvPr id="4" name="Rectangle 3">
            <a:extLst>
              <a:ext uri="{FF2B5EF4-FFF2-40B4-BE49-F238E27FC236}">
                <a16:creationId xmlns:a16="http://schemas.microsoft.com/office/drawing/2014/main" id="{FB0BF283-8F5A-4E4D-86CD-17C984F9C834}"/>
              </a:ext>
            </a:extLst>
          </p:cNvPr>
          <p:cNvSpPr/>
          <p:nvPr/>
        </p:nvSpPr>
        <p:spPr>
          <a:xfrm>
            <a:off x="8747403" y="6453696"/>
            <a:ext cx="3444597" cy="369332"/>
          </a:xfrm>
          <a:prstGeom prst="rect">
            <a:avLst/>
          </a:prstGeom>
        </p:spPr>
        <p:txBody>
          <a:bodyPr wrap="none">
            <a:spAutoFit/>
          </a:bodyPr>
          <a:lstStyle/>
          <a:p>
            <a:r>
              <a:rPr lang="en-GB" dirty="0"/>
              <a:t>Tony Hallas/Science Faction/Corbis</a:t>
            </a:r>
          </a:p>
        </p:txBody>
      </p:sp>
      <p:pic>
        <p:nvPicPr>
          <p:cNvPr id="6" name="Picture 5" descr="A stop light at night&#10;&#10;Description automatically generated">
            <a:extLst>
              <a:ext uri="{FF2B5EF4-FFF2-40B4-BE49-F238E27FC236}">
                <a16:creationId xmlns:a16="http://schemas.microsoft.com/office/drawing/2014/main" id="{380CE856-87DA-4A59-A80A-C74E17BE9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884" y="1580092"/>
            <a:ext cx="6258232" cy="4693674"/>
          </a:xfrm>
          <a:prstGeom prst="rect">
            <a:avLst/>
          </a:prstGeom>
        </p:spPr>
      </p:pic>
    </p:spTree>
    <p:extLst>
      <p:ext uri="{BB962C8B-B14F-4D97-AF65-F5344CB8AC3E}">
        <p14:creationId xmlns:p14="http://schemas.microsoft.com/office/powerpoint/2010/main" val="3941879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3B5F-7BD6-40F7-BFA5-CC67E6239D2B}"/>
              </a:ext>
            </a:extLst>
          </p:cNvPr>
          <p:cNvSpPr>
            <a:spLocks noGrp="1"/>
          </p:cNvSpPr>
          <p:nvPr>
            <p:ph type="title"/>
          </p:nvPr>
        </p:nvSpPr>
        <p:spPr/>
        <p:txBody>
          <a:bodyPr/>
          <a:lstStyle/>
          <a:p>
            <a:r>
              <a:rPr lang="en-GB" dirty="0"/>
              <a:t>Solar System Models</a:t>
            </a:r>
          </a:p>
        </p:txBody>
      </p:sp>
      <p:sp>
        <p:nvSpPr>
          <p:cNvPr id="3" name="TextBox 2">
            <a:extLst>
              <a:ext uri="{FF2B5EF4-FFF2-40B4-BE49-F238E27FC236}">
                <a16:creationId xmlns:a16="http://schemas.microsoft.com/office/drawing/2014/main" id="{472C0C26-016E-41EF-A1AC-4827981C7756}"/>
              </a:ext>
            </a:extLst>
          </p:cNvPr>
          <p:cNvSpPr txBox="1"/>
          <p:nvPr/>
        </p:nvSpPr>
        <p:spPr>
          <a:xfrm>
            <a:off x="2861188" y="3659636"/>
            <a:ext cx="3114859" cy="1384995"/>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Ptolemy</a:t>
            </a:r>
          </a:p>
          <a:p>
            <a:pPr marL="285750" indent="-285750">
              <a:buFont typeface="Arial" panose="020B0604020202020204" pitchFamily="34" charset="0"/>
              <a:buChar char="•"/>
            </a:pPr>
            <a:r>
              <a:rPr lang="en-GB" sz="2800" dirty="0">
                <a:solidFill>
                  <a:schemeClr val="bg1"/>
                </a:solidFill>
              </a:rPr>
              <a:t>Pythagoras</a:t>
            </a:r>
          </a:p>
          <a:p>
            <a:pPr marL="285750" indent="-285750">
              <a:buFont typeface="Arial" panose="020B0604020202020204" pitchFamily="34" charset="0"/>
              <a:buChar char="•"/>
            </a:pPr>
            <a:r>
              <a:rPr lang="en-GB" sz="2800" dirty="0">
                <a:solidFill>
                  <a:schemeClr val="bg1"/>
                </a:solidFill>
              </a:rPr>
              <a:t>Aristarchus</a:t>
            </a:r>
          </a:p>
        </p:txBody>
      </p:sp>
      <p:sp>
        <p:nvSpPr>
          <p:cNvPr id="4" name="TextBox 3">
            <a:extLst>
              <a:ext uri="{FF2B5EF4-FFF2-40B4-BE49-F238E27FC236}">
                <a16:creationId xmlns:a16="http://schemas.microsoft.com/office/drawing/2014/main" id="{38BE1A5A-D295-4CE2-B37F-9085FDF8137B}"/>
              </a:ext>
            </a:extLst>
          </p:cNvPr>
          <p:cNvSpPr txBox="1"/>
          <p:nvPr/>
        </p:nvSpPr>
        <p:spPr>
          <a:xfrm>
            <a:off x="263435" y="1744364"/>
            <a:ext cx="6253316" cy="1200329"/>
          </a:xfrm>
          <a:prstGeom prst="rect">
            <a:avLst/>
          </a:prstGeom>
          <a:noFill/>
        </p:spPr>
        <p:txBody>
          <a:bodyPr wrap="square" rtlCol="0">
            <a:spAutoFit/>
          </a:bodyPr>
          <a:lstStyle/>
          <a:p>
            <a:r>
              <a:rPr lang="en-GB" sz="2400" dirty="0">
                <a:solidFill>
                  <a:schemeClr val="bg1"/>
                </a:solidFill>
              </a:rPr>
              <a:t>Each of these famous astronomers/scientists helped improve our model for the solar system by making new observations or taking new data</a:t>
            </a:r>
          </a:p>
        </p:txBody>
      </p:sp>
      <p:sp>
        <p:nvSpPr>
          <p:cNvPr id="6" name="Rectangle 5">
            <a:extLst>
              <a:ext uri="{FF2B5EF4-FFF2-40B4-BE49-F238E27FC236}">
                <a16:creationId xmlns:a16="http://schemas.microsoft.com/office/drawing/2014/main" id="{638FB25E-EC39-4D3D-9208-0101186F664D}"/>
              </a:ext>
            </a:extLst>
          </p:cNvPr>
          <p:cNvSpPr/>
          <p:nvPr/>
        </p:nvSpPr>
        <p:spPr>
          <a:xfrm>
            <a:off x="7167716" y="3659636"/>
            <a:ext cx="3114859" cy="1815882"/>
          </a:xfrm>
          <a:prstGeom prst="rect">
            <a:avLst/>
          </a:prstGeom>
        </p:spPr>
        <p:txBody>
          <a:bodyPr wrap="square">
            <a:spAutoFit/>
          </a:bodyPr>
          <a:lstStyle/>
          <a:p>
            <a:pPr marL="285750" lvl="0" indent="-285750">
              <a:buFont typeface="Arial" panose="020B0604020202020204" pitchFamily="34" charset="0"/>
              <a:buChar char="•"/>
            </a:pPr>
            <a:r>
              <a:rPr lang="en-GB" sz="2800" dirty="0">
                <a:solidFill>
                  <a:prstClr val="white"/>
                </a:solidFill>
              </a:rPr>
              <a:t>Copernicus</a:t>
            </a:r>
          </a:p>
          <a:p>
            <a:pPr marL="285750" lvl="0" indent="-285750">
              <a:buFont typeface="Arial" panose="020B0604020202020204" pitchFamily="34" charset="0"/>
              <a:buChar char="•"/>
            </a:pPr>
            <a:r>
              <a:rPr lang="en-GB" sz="2800" dirty="0">
                <a:solidFill>
                  <a:prstClr val="white"/>
                </a:solidFill>
              </a:rPr>
              <a:t>Tycho</a:t>
            </a:r>
          </a:p>
          <a:p>
            <a:pPr marL="285750" lvl="0" indent="-285750">
              <a:buFont typeface="Arial" panose="020B0604020202020204" pitchFamily="34" charset="0"/>
              <a:buChar char="•"/>
            </a:pPr>
            <a:r>
              <a:rPr lang="en-GB" sz="2800" dirty="0">
                <a:solidFill>
                  <a:prstClr val="white"/>
                </a:solidFill>
              </a:rPr>
              <a:t>Kepler</a:t>
            </a:r>
          </a:p>
          <a:p>
            <a:pPr marL="285750" lvl="0" indent="-285750">
              <a:buFont typeface="Arial" panose="020B0604020202020204" pitchFamily="34" charset="0"/>
              <a:buChar char="•"/>
            </a:pPr>
            <a:r>
              <a:rPr lang="en-GB" sz="2800" dirty="0">
                <a:solidFill>
                  <a:prstClr val="white"/>
                </a:solidFill>
              </a:rPr>
              <a:t>Galileo</a:t>
            </a:r>
          </a:p>
        </p:txBody>
      </p:sp>
    </p:spTree>
    <p:extLst>
      <p:ext uri="{BB962C8B-B14F-4D97-AF65-F5344CB8AC3E}">
        <p14:creationId xmlns:p14="http://schemas.microsoft.com/office/powerpoint/2010/main" val="3770397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575849" y="427279"/>
            <a:ext cx="10515600" cy="1325563"/>
          </a:xfrm>
        </p:spPr>
        <p:txBody>
          <a:bodyPr/>
          <a:lstStyle/>
          <a:p>
            <a:r>
              <a:rPr lang="en-GB" dirty="0"/>
              <a:t>Pythagoras</a:t>
            </a:r>
            <a:br>
              <a:rPr lang="en-GB" dirty="0"/>
            </a:br>
            <a:r>
              <a:rPr lang="en-GB" sz="2000" dirty="0"/>
              <a:t>570 – 495 BCE</a:t>
            </a:r>
          </a:p>
        </p:txBody>
      </p:sp>
      <p:pic>
        <p:nvPicPr>
          <p:cNvPr id="4" name="Picture 3" descr="A close up of a logo&#10;&#10;Description automatically generated">
            <a:extLst>
              <a:ext uri="{FF2B5EF4-FFF2-40B4-BE49-F238E27FC236}">
                <a16:creationId xmlns:a16="http://schemas.microsoft.com/office/drawing/2014/main" id="{975E89C5-6849-4983-98C5-09F47F5F6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4762"/>
            <a:ext cx="3886200" cy="6848475"/>
          </a:xfrm>
          <a:prstGeom prst="rect">
            <a:avLst/>
          </a:prstGeom>
        </p:spPr>
      </p:pic>
      <p:sp>
        <p:nvSpPr>
          <p:cNvPr id="5" name="Rectangle 4">
            <a:extLst>
              <a:ext uri="{FF2B5EF4-FFF2-40B4-BE49-F238E27FC236}">
                <a16:creationId xmlns:a16="http://schemas.microsoft.com/office/drawing/2014/main" id="{BB8065B2-328C-4C0F-9F0B-25674F4D80D5}"/>
              </a:ext>
            </a:extLst>
          </p:cNvPr>
          <p:cNvSpPr/>
          <p:nvPr/>
        </p:nvSpPr>
        <p:spPr>
          <a:xfrm>
            <a:off x="9731326" y="6458432"/>
            <a:ext cx="2460674" cy="369332"/>
          </a:xfrm>
          <a:prstGeom prst="rect">
            <a:avLst/>
          </a:prstGeom>
        </p:spPr>
        <p:txBody>
          <a:bodyPr wrap="none">
            <a:spAutoFit/>
          </a:bodyPr>
          <a:lstStyle/>
          <a:p>
            <a:r>
              <a:rPr lang="en-GB" dirty="0"/>
              <a:t>Guan-Ze Liao/</a:t>
            </a:r>
            <a:r>
              <a:rPr lang="en-GB" dirty="0" err="1"/>
              <a:t>wikimedia</a:t>
            </a:r>
            <a:endParaRPr lang="en-GB" dirty="0"/>
          </a:p>
        </p:txBody>
      </p:sp>
    </p:spTree>
    <p:extLst>
      <p:ext uri="{BB962C8B-B14F-4D97-AF65-F5344CB8AC3E}">
        <p14:creationId xmlns:p14="http://schemas.microsoft.com/office/powerpoint/2010/main" val="828968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Ancient Greeks</a:t>
            </a:r>
          </a:p>
        </p:txBody>
      </p:sp>
      <p:sp>
        <p:nvSpPr>
          <p:cNvPr id="7" name="Rectangle 6">
            <a:extLst>
              <a:ext uri="{FF2B5EF4-FFF2-40B4-BE49-F238E27FC236}">
                <a16:creationId xmlns:a16="http://schemas.microsoft.com/office/drawing/2014/main" id="{665C4853-1F04-4D40-9113-B4DDFFC30A86}"/>
              </a:ext>
            </a:extLst>
          </p:cNvPr>
          <p:cNvSpPr/>
          <p:nvPr/>
        </p:nvSpPr>
        <p:spPr>
          <a:xfrm>
            <a:off x="263436" y="1817483"/>
            <a:ext cx="11794846" cy="3367589"/>
          </a:xfrm>
          <a:prstGeom prst="rect">
            <a:avLst/>
          </a:prstGeom>
        </p:spPr>
        <p:txBody>
          <a:bodyPr wrap="square">
            <a:spAutoFit/>
          </a:bodyPr>
          <a:lstStyle/>
          <a:p>
            <a:pPr fontAlgn="base">
              <a:buFont typeface="Arial" panose="020B0604020202020204" pitchFamily="34" charset="0"/>
              <a:buChar char="•"/>
            </a:pPr>
            <a:r>
              <a:rPr lang="en-GB" sz="3200" dirty="0">
                <a:solidFill>
                  <a:schemeClr val="tx1">
                    <a:lumMod val="50000"/>
                    <a:lumOff val="50000"/>
                  </a:schemeClr>
                </a:solidFill>
                <a:latin typeface="Arial" panose="020B0604020202020204" pitchFamily="34" charset="0"/>
              </a:rPr>
              <a:t> </a:t>
            </a:r>
            <a:r>
              <a:rPr lang="en-GB" sz="3200" dirty="0" err="1">
                <a:solidFill>
                  <a:schemeClr val="tx1">
                    <a:lumMod val="50000"/>
                    <a:lumOff val="50000"/>
                  </a:schemeClr>
                </a:solidFill>
                <a:latin typeface="Arial" panose="020B0604020202020204" pitchFamily="34" charset="0"/>
              </a:rPr>
              <a:t>Eudoxus</a:t>
            </a:r>
            <a:r>
              <a:rPr lang="en-GB" sz="3200" dirty="0">
                <a:solidFill>
                  <a:schemeClr val="tx1">
                    <a:lumMod val="50000"/>
                    <a:lumOff val="50000"/>
                  </a:schemeClr>
                </a:solidFill>
                <a:latin typeface="Arial" panose="020B0604020202020204" pitchFamily="34" charset="0"/>
              </a:rPr>
              <a:t> (409 – 356 BCE): Model of 27 nested spheres </a:t>
            </a:r>
          </a:p>
          <a:p>
            <a:pPr fontAlgn="base">
              <a:spcBef>
                <a:spcPts val="480"/>
              </a:spcBef>
              <a:buFont typeface="Arial" panose="020B0604020202020204" pitchFamily="34" charset="0"/>
              <a:buChar char="•"/>
            </a:pPr>
            <a:r>
              <a:rPr lang="en-GB" sz="3200" b="1" dirty="0">
                <a:solidFill>
                  <a:schemeClr val="tx1">
                    <a:lumMod val="50000"/>
                    <a:lumOff val="50000"/>
                  </a:schemeClr>
                </a:solidFill>
                <a:latin typeface="Arial" panose="020B0604020202020204" pitchFamily="34" charset="0"/>
              </a:rPr>
              <a:t> Aristotle</a:t>
            </a:r>
            <a:r>
              <a:rPr lang="en-GB" sz="3200" dirty="0">
                <a:solidFill>
                  <a:schemeClr val="tx1">
                    <a:lumMod val="50000"/>
                    <a:lumOff val="50000"/>
                  </a:schemeClr>
                </a:solidFill>
                <a:latin typeface="Arial" panose="020B0604020202020204" pitchFamily="34" charset="0"/>
              </a:rPr>
              <a:t> (384 – 322 BCE): Universe can be divided in 2 parts:</a:t>
            </a:r>
          </a:p>
          <a:p>
            <a:pPr fontAlgn="base">
              <a:spcBef>
                <a:spcPts val="480"/>
              </a:spcBef>
            </a:pPr>
            <a:r>
              <a:rPr lang="en-GB" sz="3200" dirty="0">
                <a:solidFill>
                  <a:schemeClr val="tx1">
                    <a:lumMod val="50000"/>
                    <a:lumOff val="50000"/>
                  </a:schemeClr>
                </a:solidFill>
              </a:rPr>
              <a:t>	1. Imperfect, changeable Earth,</a:t>
            </a:r>
            <a:endParaRPr lang="en-GB" sz="3200" b="1" dirty="0">
              <a:solidFill>
                <a:schemeClr val="tx1">
                  <a:lumMod val="50000"/>
                  <a:lumOff val="50000"/>
                </a:schemeClr>
              </a:solidFill>
              <a:latin typeface="Arial" panose="020B0604020202020204" pitchFamily="34" charset="0"/>
            </a:endParaRPr>
          </a:p>
          <a:p>
            <a:pPr fontAlgn="base">
              <a:spcBef>
                <a:spcPts val="480"/>
              </a:spcBef>
            </a:pPr>
            <a:r>
              <a:rPr lang="en-GB" sz="3200" dirty="0">
                <a:solidFill>
                  <a:schemeClr val="tx1">
                    <a:lumMod val="50000"/>
                    <a:lumOff val="50000"/>
                  </a:schemeClr>
                </a:solidFill>
              </a:rPr>
              <a:t>	2. Perfect Heavens (described by spheres)</a:t>
            </a:r>
          </a:p>
          <a:p>
            <a:pPr fontAlgn="base">
              <a:spcBef>
                <a:spcPts val="480"/>
              </a:spcBef>
            </a:pPr>
            <a:endParaRPr lang="en-GB" sz="3200" b="1" dirty="0">
              <a:solidFill>
                <a:schemeClr val="tx1">
                  <a:lumMod val="50000"/>
                  <a:lumOff val="50000"/>
                </a:schemeClr>
              </a:solidFill>
              <a:latin typeface="Arial" panose="020B0604020202020204" pitchFamily="34" charset="0"/>
            </a:endParaRPr>
          </a:p>
          <a:p>
            <a:pPr fontAlgn="base">
              <a:spcBef>
                <a:spcPts val="480"/>
              </a:spcBef>
            </a:pPr>
            <a:r>
              <a:rPr lang="en-GB" sz="3200" dirty="0">
                <a:solidFill>
                  <a:schemeClr val="tx1">
                    <a:lumMod val="50000"/>
                    <a:lumOff val="50000"/>
                  </a:schemeClr>
                </a:solidFill>
                <a:latin typeface="Arial" panose="020B0604020202020204" pitchFamily="34" charset="0"/>
              </a:rPr>
              <a:t>Aristotle expanded </a:t>
            </a:r>
            <a:r>
              <a:rPr lang="en-GB" sz="3200" dirty="0" err="1">
                <a:solidFill>
                  <a:schemeClr val="tx1">
                    <a:lumMod val="50000"/>
                    <a:lumOff val="50000"/>
                  </a:schemeClr>
                </a:solidFill>
                <a:latin typeface="Arial" panose="020B0604020202020204" pitchFamily="34" charset="0"/>
              </a:rPr>
              <a:t>Eudoxus</a:t>
            </a:r>
            <a:r>
              <a:rPr lang="en-GB" sz="3200" dirty="0">
                <a:solidFill>
                  <a:schemeClr val="tx1">
                    <a:lumMod val="50000"/>
                    <a:lumOff val="50000"/>
                  </a:schemeClr>
                </a:solidFill>
                <a:latin typeface="Arial" panose="020B0604020202020204" pitchFamily="34" charset="0"/>
              </a:rPr>
              <a:t>’ model to use 55 spheres!</a:t>
            </a:r>
          </a:p>
        </p:txBody>
      </p:sp>
    </p:spTree>
    <p:extLst>
      <p:ext uri="{BB962C8B-B14F-4D97-AF65-F5344CB8AC3E}">
        <p14:creationId xmlns:p14="http://schemas.microsoft.com/office/powerpoint/2010/main" val="2024102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ns face&#10;&#10;Description automatically generated">
            <a:extLst>
              <a:ext uri="{FF2B5EF4-FFF2-40B4-BE49-F238E27FC236}">
                <a16:creationId xmlns:a16="http://schemas.microsoft.com/office/drawing/2014/main" id="{1F0875A5-9E05-4690-B370-C74CC4CB5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240" y="903614"/>
            <a:ext cx="5287366" cy="5540071"/>
          </a:xfrm>
          <a:prstGeom prst="rect">
            <a:avLst/>
          </a:prstGeom>
        </p:spPr>
      </p:pic>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546604" y="414315"/>
            <a:ext cx="10515600" cy="1325563"/>
          </a:xfrm>
        </p:spPr>
        <p:txBody>
          <a:bodyPr/>
          <a:lstStyle/>
          <a:p>
            <a:r>
              <a:rPr lang="en-GB" dirty="0"/>
              <a:t>Aristarchus</a:t>
            </a:r>
            <a:br>
              <a:rPr lang="en-GB" dirty="0"/>
            </a:br>
            <a:r>
              <a:rPr lang="en-GB" sz="2000" dirty="0"/>
              <a:t>310 – 230 BCE</a:t>
            </a:r>
          </a:p>
        </p:txBody>
      </p:sp>
    </p:spTree>
    <p:extLst>
      <p:ext uri="{BB962C8B-B14F-4D97-AF65-F5344CB8AC3E}">
        <p14:creationId xmlns:p14="http://schemas.microsoft.com/office/powerpoint/2010/main" val="950468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448844" y="215635"/>
            <a:ext cx="10515600" cy="1325563"/>
          </a:xfrm>
        </p:spPr>
        <p:txBody>
          <a:bodyPr/>
          <a:lstStyle/>
          <a:p>
            <a:r>
              <a:rPr lang="en-GB" dirty="0"/>
              <a:t>Eratosthenes </a:t>
            </a:r>
            <a:r>
              <a:rPr lang="en-GB" sz="2000" dirty="0"/>
              <a:t>276-194 BCE</a:t>
            </a:r>
          </a:p>
        </p:txBody>
      </p:sp>
      <p:sp>
        <p:nvSpPr>
          <p:cNvPr id="3" name="Rectangle 2">
            <a:extLst>
              <a:ext uri="{FF2B5EF4-FFF2-40B4-BE49-F238E27FC236}">
                <a16:creationId xmlns:a16="http://schemas.microsoft.com/office/drawing/2014/main" id="{4268D15D-49D2-4CC5-ABC4-749A8AEA7E16}"/>
              </a:ext>
            </a:extLst>
          </p:cNvPr>
          <p:cNvSpPr/>
          <p:nvPr/>
        </p:nvSpPr>
        <p:spPr>
          <a:xfrm>
            <a:off x="6485357" y="1003929"/>
            <a:ext cx="5706643" cy="5763116"/>
          </a:xfrm>
          <a:prstGeom prst="rect">
            <a:avLst/>
          </a:prstGeom>
        </p:spPr>
        <p:txBody>
          <a:bodyPr wrap="square">
            <a:spAutoFit/>
          </a:bodyPr>
          <a:lstStyle/>
          <a:p>
            <a:pPr algn="ctr"/>
            <a:r>
              <a:rPr lang="en-GB" sz="3200" dirty="0">
                <a:solidFill>
                  <a:schemeClr val="tx1">
                    <a:lumMod val="50000"/>
                    <a:lumOff val="50000"/>
                  </a:schemeClr>
                </a:solidFill>
                <a:latin typeface="Arial" panose="020B0604020202020204" pitchFamily="34" charset="0"/>
              </a:rPr>
              <a:t>Angular distance between </a:t>
            </a:r>
            <a:r>
              <a:rPr lang="en-GB" sz="3200" dirty="0" err="1">
                <a:solidFill>
                  <a:schemeClr val="tx1">
                    <a:lumMod val="50000"/>
                    <a:lumOff val="50000"/>
                  </a:schemeClr>
                </a:solidFill>
                <a:latin typeface="Arial" panose="020B0604020202020204" pitchFamily="34" charset="0"/>
              </a:rPr>
              <a:t>Syene</a:t>
            </a:r>
            <a:r>
              <a:rPr lang="en-GB" sz="3200" dirty="0">
                <a:solidFill>
                  <a:schemeClr val="tx1">
                    <a:lumMod val="50000"/>
                    <a:lumOff val="50000"/>
                  </a:schemeClr>
                </a:solidFill>
                <a:latin typeface="Arial" panose="020B0604020202020204" pitchFamily="34" charset="0"/>
              </a:rPr>
              <a:t> and Alexandria: </a:t>
            </a:r>
            <a:br>
              <a:rPr lang="en-GB" sz="3200" dirty="0">
                <a:solidFill>
                  <a:schemeClr val="tx1">
                    <a:lumMod val="50000"/>
                    <a:lumOff val="50000"/>
                  </a:schemeClr>
                </a:solidFill>
                <a:latin typeface="Arial" panose="020B0604020202020204" pitchFamily="34" charset="0"/>
              </a:rPr>
            </a:br>
            <a:r>
              <a:rPr lang="en-GB" sz="3200" dirty="0">
                <a:solidFill>
                  <a:schemeClr val="tx1">
                    <a:lumMod val="50000"/>
                    <a:lumOff val="50000"/>
                  </a:schemeClr>
                </a:solidFill>
                <a:latin typeface="Arial" panose="020B0604020202020204" pitchFamily="34" charset="0"/>
              </a:rPr>
              <a:t>~ 7</a:t>
            </a:r>
            <a:r>
              <a:rPr lang="en-GB" sz="3200" baseline="30000" dirty="0">
                <a:solidFill>
                  <a:schemeClr val="tx1">
                    <a:lumMod val="50000"/>
                    <a:lumOff val="50000"/>
                  </a:schemeClr>
                </a:solidFill>
                <a:latin typeface="Arial" panose="020B0604020202020204" pitchFamily="34" charset="0"/>
              </a:rPr>
              <a:t>0</a:t>
            </a:r>
            <a:endParaRPr lang="en-GB" sz="3200" dirty="0">
              <a:solidFill>
                <a:schemeClr val="tx1">
                  <a:lumMod val="50000"/>
                  <a:lumOff val="50000"/>
                </a:schemeClr>
              </a:solidFill>
            </a:endParaRPr>
          </a:p>
          <a:p>
            <a:pPr algn="ctr">
              <a:spcBef>
                <a:spcPts val="1250"/>
              </a:spcBef>
            </a:pPr>
            <a:r>
              <a:rPr lang="en-GB" sz="3200" dirty="0">
                <a:solidFill>
                  <a:schemeClr val="tx1">
                    <a:lumMod val="50000"/>
                    <a:lumOff val="50000"/>
                  </a:schemeClr>
                </a:solidFill>
                <a:latin typeface="Arial" panose="020B0604020202020204" pitchFamily="34" charset="0"/>
              </a:rPr>
              <a:t>Linear distance between </a:t>
            </a:r>
            <a:r>
              <a:rPr lang="en-GB" sz="3200" dirty="0" err="1">
                <a:solidFill>
                  <a:schemeClr val="tx1">
                    <a:lumMod val="50000"/>
                    <a:lumOff val="50000"/>
                  </a:schemeClr>
                </a:solidFill>
                <a:latin typeface="Arial" panose="020B0604020202020204" pitchFamily="34" charset="0"/>
              </a:rPr>
              <a:t>Syene</a:t>
            </a:r>
            <a:r>
              <a:rPr lang="en-GB" sz="3200" dirty="0">
                <a:solidFill>
                  <a:schemeClr val="tx1">
                    <a:lumMod val="50000"/>
                    <a:lumOff val="50000"/>
                  </a:schemeClr>
                </a:solidFill>
                <a:latin typeface="Arial" panose="020B0604020202020204" pitchFamily="34" charset="0"/>
              </a:rPr>
              <a:t> and Alexandria: </a:t>
            </a:r>
            <a:br>
              <a:rPr lang="en-GB" sz="3200" dirty="0">
                <a:solidFill>
                  <a:schemeClr val="tx1">
                    <a:lumMod val="50000"/>
                    <a:lumOff val="50000"/>
                  </a:schemeClr>
                </a:solidFill>
                <a:latin typeface="Arial" panose="020B0604020202020204" pitchFamily="34" charset="0"/>
              </a:rPr>
            </a:br>
            <a:r>
              <a:rPr lang="en-GB" sz="3200" dirty="0">
                <a:solidFill>
                  <a:schemeClr val="tx1">
                    <a:lumMod val="50000"/>
                    <a:lumOff val="50000"/>
                  </a:schemeClr>
                </a:solidFill>
                <a:latin typeface="Arial" panose="020B0604020202020204" pitchFamily="34" charset="0"/>
              </a:rPr>
              <a:t>~ 8,000 km</a:t>
            </a:r>
            <a:br>
              <a:rPr lang="en-GB" sz="3200" dirty="0">
                <a:solidFill>
                  <a:schemeClr val="tx1">
                    <a:lumMod val="50000"/>
                    <a:lumOff val="50000"/>
                  </a:schemeClr>
                </a:solidFill>
                <a:latin typeface="Arial" panose="020B0604020202020204" pitchFamily="34" charset="0"/>
              </a:rPr>
            </a:br>
            <a:r>
              <a:rPr lang="en-GB" sz="3200" dirty="0">
                <a:solidFill>
                  <a:schemeClr val="tx1">
                    <a:lumMod val="50000"/>
                    <a:lumOff val="50000"/>
                  </a:schemeClr>
                </a:solidFill>
                <a:latin typeface="Arial" panose="020B0604020202020204" pitchFamily="34" charset="0"/>
              </a:rPr>
              <a:t>360</a:t>
            </a:r>
            <a:r>
              <a:rPr lang="en-GB" sz="3200" baseline="30000" dirty="0">
                <a:solidFill>
                  <a:schemeClr val="tx1">
                    <a:lumMod val="50000"/>
                    <a:lumOff val="50000"/>
                  </a:schemeClr>
                </a:solidFill>
                <a:latin typeface="Arial" panose="020B0604020202020204" pitchFamily="34" charset="0"/>
              </a:rPr>
              <a:t>0</a:t>
            </a:r>
            <a:r>
              <a:rPr lang="en-GB" sz="3200" dirty="0">
                <a:solidFill>
                  <a:schemeClr val="tx1">
                    <a:lumMod val="50000"/>
                    <a:lumOff val="50000"/>
                  </a:schemeClr>
                </a:solidFill>
                <a:latin typeface="Arial" panose="020B0604020202020204" pitchFamily="34" charset="0"/>
              </a:rPr>
              <a:t>/7</a:t>
            </a:r>
            <a:r>
              <a:rPr lang="en-GB" sz="3200" baseline="30000" dirty="0">
                <a:solidFill>
                  <a:schemeClr val="tx1">
                    <a:lumMod val="50000"/>
                    <a:lumOff val="50000"/>
                  </a:schemeClr>
                </a:solidFill>
                <a:latin typeface="Arial" panose="020B0604020202020204" pitchFamily="34" charset="0"/>
              </a:rPr>
              <a:t>0</a:t>
            </a:r>
            <a:r>
              <a:rPr lang="en-GB" sz="3200" dirty="0">
                <a:solidFill>
                  <a:schemeClr val="tx1">
                    <a:lumMod val="50000"/>
                    <a:lumOff val="50000"/>
                  </a:schemeClr>
                </a:solidFill>
                <a:latin typeface="Arial" panose="020B0604020202020204" pitchFamily="34" charset="0"/>
              </a:rPr>
              <a:t> = 51.4</a:t>
            </a:r>
            <a:endParaRPr lang="en-GB" sz="3200" dirty="0">
              <a:solidFill>
                <a:schemeClr val="tx1">
                  <a:lumMod val="50000"/>
                  <a:lumOff val="50000"/>
                </a:schemeClr>
              </a:solidFill>
            </a:endParaRPr>
          </a:p>
          <a:p>
            <a:pPr algn="ctr">
              <a:spcBef>
                <a:spcPts val="1250"/>
              </a:spcBef>
            </a:pPr>
            <a:r>
              <a:rPr lang="en-GB" sz="3200" dirty="0">
                <a:solidFill>
                  <a:schemeClr val="tx1">
                    <a:lumMod val="50000"/>
                    <a:lumOff val="50000"/>
                  </a:schemeClr>
                </a:solidFill>
                <a:latin typeface="Arial" panose="020B0604020202020204" pitchFamily="34" charset="0"/>
              </a:rPr>
              <a:t>8,000 km x 51.4 =</a:t>
            </a:r>
            <a:endParaRPr lang="en-GB" sz="3200" dirty="0">
              <a:solidFill>
                <a:schemeClr val="tx1">
                  <a:lumMod val="50000"/>
                  <a:lumOff val="50000"/>
                </a:schemeClr>
              </a:solidFill>
            </a:endParaRPr>
          </a:p>
          <a:p>
            <a:pPr algn="ctr">
              <a:spcBef>
                <a:spcPts val="1250"/>
              </a:spcBef>
            </a:pPr>
            <a:r>
              <a:rPr lang="en-GB" sz="1600" dirty="0">
                <a:solidFill>
                  <a:schemeClr val="tx1">
                    <a:lumMod val="50000"/>
                    <a:lumOff val="50000"/>
                  </a:schemeClr>
                </a:solidFill>
                <a:latin typeface="Arial" panose="020B0604020202020204" pitchFamily="34" charset="0"/>
              </a:rPr>
              <a:t>→ </a:t>
            </a:r>
            <a:r>
              <a:rPr lang="en-GB" sz="2400" dirty="0">
                <a:solidFill>
                  <a:schemeClr val="tx1">
                    <a:lumMod val="50000"/>
                    <a:lumOff val="50000"/>
                  </a:schemeClr>
                </a:solidFill>
                <a:latin typeface="Arial" panose="020B0604020202020204" pitchFamily="34" charset="0"/>
              </a:rPr>
              <a:t>Earth Circumference ~ 41,200 km – better than any previous radius estimate.</a:t>
            </a:r>
            <a:endParaRPr lang="en-GB" sz="3200" dirty="0">
              <a:solidFill>
                <a:schemeClr val="tx1">
                  <a:lumMod val="50000"/>
                  <a:lumOff val="50000"/>
                </a:schemeClr>
              </a:solidFill>
            </a:endParaRPr>
          </a:p>
          <a:p>
            <a:r>
              <a:rPr lang="en-GB" sz="2800" dirty="0">
                <a:solidFill>
                  <a:schemeClr val="tx1">
                    <a:lumMod val="50000"/>
                    <a:lumOff val="50000"/>
                  </a:schemeClr>
                </a:solidFill>
                <a:latin typeface="Arial" panose="020B0604020202020204" pitchFamily="34" charset="0"/>
              </a:rPr>
              <a:t>Actual circumference = 40,075 km</a:t>
            </a:r>
            <a:r>
              <a:rPr lang="en-GB" sz="3200" dirty="0">
                <a:solidFill>
                  <a:schemeClr val="tx1">
                    <a:lumMod val="50000"/>
                    <a:lumOff val="50000"/>
                  </a:schemeClr>
                </a:solidFill>
                <a:latin typeface="Arial" panose="020B0604020202020204" pitchFamily="34" charset="0"/>
              </a:rPr>
              <a:t> </a:t>
            </a:r>
            <a:endParaRPr lang="en-GB" sz="3200" dirty="0">
              <a:solidFill>
                <a:schemeClr val="tx1">
                  <a:lumMod val="50000"/>
                  <a:lumOff val="50000"/>
                </a:schemeClr>
              </a:solidFill>
            </a:endParaRPr>
          </a:p>
        </p:txBody>
      </p:sp>
      <p:pic>
        <p:nvPicPr>
          <p:cNvPr id="6" name="Picture 5" descr="Diagram&#10;&#10;Description automatically generated">
            <a:extLst>
              <a:ext uri="{FF2B5EF4-FFF2-40B4-BE49-F238E27FC236}">
                <a16:creationId xmlns:a16="http://schemas.microsoft.com/office/drawing/2014/main" id="{25F04DDF-2216-440E-B068-8347E0101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69" y="1540465"/>
            <a:ext cx="6176351" cy="4751930"/>
          </a:xfrm>
          <a:prstGeom prst="rect">
            <a:avLst/>
          </a:prstGeom>
        </p:spPr>
      </p:pic>
      <p:sp>
        <p:nvSpPr>
          <p:cNvPr id="7" name="Rectangle 6">
            <a:extLst>
              <a:ext uri="{FF2B5EF4-FFF2-40B4-BE49-F238E27FC236}">
                <a16:creationId xmlns:a16="http://schemas.microsoft.com/office/drawing/2014/main" id="{95AF5849-66B4-45E8-ACD4-EE1A10B5858C}"/>
              </a:ext>
            </a:extLst>
          </p:cNvPr>
          <p:cNvSpPr/>
          <p:nvPr/>
        </p:nvSpPr>
        <p:spPr>
          <a:xfrm>
            <a:off x="81227" y="6418361"/>
            <a:ext cx="3320333" cy="369332"/>
          </a:xfrm>
          <a:prstGeom prst="rect">
            <a:avLst/>
          </a:prstGeom>
        </p:spPr>
        <p:txBody>
          <a:bodyPr wrap="none">
            <a:spAutoFit/>
          </a:bodyPr>
          <a:lstStyle/>
          <a:p>
            <a:r>
              <a:rPr lang="en-GB" dirty="0"/>
              <a:t>Text: Matthew </a:t>
            </a:r>
            <a:r>
              <a:rPr lang="en-GB" dirty="0" err="1"/>
              <a:t>LeDuc</a:t>
            </a:r>
            <a:r>
              <a:rPr lang="en-GB" dirty="0"/>
              <a:t> – Weber HS</a:t>
            </a:r>
          </a:p>
        </p:txBody>
      </p:sp>
    </p:spTree>
    <p:extLst>
      <p:ext uri="{BB962C8B-B14F-4D97-AF65-F5344CB8AC3E}">
        <p14:creationId xmlns:p14="http://schemas.microsoft.com/office/powerpoint/2010/main" val="3503703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688188" y="439373"/>
            <a:ext cx="10515600" cy="1325563"/>
          </a:xfrm>
        </p:spPr>
        <p:txBody>
          <a:bodyPr/>
          <a:lstStyle/>
          <a:p>
            <a:r>
              <a:rPr lang="en-GB" dirty="0"/>
              <a:t>Ptolemy</a:t>
            </a:r>
            <a:br>
              <a:rPr lang="en-GB" dirty="0"/>
            </a:br>
            <a:r>
              <a:rPr lang="en-GB" sz="2000" dirty="0"/>
              <a:t>100 – 170 CE</a:t>
            </a:r>
          </a:p>
        </p:txBody>
      </p:sp>
      <p:pic>
        <p:nvPicPr>
          <p:cNvPr id="4" name="Picture 3" descr="A close up of a map&#10;&#10;Description automatically generated">
            <a:extLst>
              <a:ext uri="{FF2B5EF4-FFF2-40B4-BE49-F238E27FC236}">
                <a16:creationId xmlns:a16="http://schemas.microsoft.com/office/drawing/2014/main" id="{DE8898ED-A2A7-4687-ABDA-1E19EE6AF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183" y="1102155"/>
            <a:ext cx="4925633" cy="5140414"/>
          </a:xfrm>
          <a:prstGeom prst="rect">
            <a:avLst/>
          </a:prstGeom>
        </p:spPr>
      </p:pic>
      <p:sp>
        <p:nvSpPr>
          <p:cNvPr id="6" name="Rectangle 5">
            <a:extLst>
              <a:ext uri="{FF2B5EF4-FFF2-40B4-BE49-F238E27FC236}">
                <a16:creationId xmlns:a16="http://schemas.microsoft.com/office/drawing/2014/main" id="{563ADDF9-38BA-4299-97DE-31C2E280E5FC}"/>
              </a:ext>
            </a:extLst>
          </p:cNvPr>
          <p:cNvSpPr/>
          <p:nvPr/>
        </p:nvSpPr>
        <p:spPr>
          <a:xfrm>
            <a:off x="10711864" y="6458432"/>
            <a:ext cx="1410707" cy="369332"/>
          </a:xfrm>
          <a:prstGeom prst="rect">
            <a:avLst/>
          </a:prstGeom>
        </p:spPr>
        <p:txBody>
          <a:bodyPr wrap="none">
            <a:spAutoFit/>
          </a:bodyPr>
          <a:lstStyle/>
          <a:p>
            <a:r>
              <a:rPr lang="en-GB" dirty="0"/>
              <a:t>Guan-Ze Liao</a:t>
            </a:r>
          </a:p>
        </p:txBody>
      </p:sp>
    </p:spTree>
    <p:extLst>
      <p:ext uri="{BB962C8B-B14F-4D97-AF65-F5344CB8AC3E}">
        <p14:creationId xmlns:p14="http://schemas.microsoft.com/office/powerpoint/2010/main" val="827685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Indian Astronomy</a:t>
            </a:r>
          </a:p>
        </p:txBody>
      </p:sp>
      <p:sp>
        <p:nvSpPr>
          <p:cNvPr id="3" name="Rectangle 2">
            <a:extLst>
              <a:ext uri="{FF2B5EF4-FFF2-40B4-BE49-F238E27FC236}">
                <a16:creationId xmlns:a16="http://schemas.microsoft.com/office/drawing/2014/main" id="{4268D15D-49D2-4CC5-ABC4-749A8AEA7E16}"/>
              </a:ext>
            </a:extLst>
          </p:cNvPr>
          <p:cNvSpPr/>
          <p:nvPr/>
        </p:nvSpPr>
        <p:spPr>
          <a:xfrm>
            <a:off x="263435" y="1428682"/>
            <a:ext cx="7358531" cy="4524315"/>
          </a:xfrm>
          <a:prstGeom prst="rect">
            <a:avLst/>
          </a:prstGeom>
        </p:spPr>
        <p:txBody>
          <a:bodyPr wrap="square">
            <a:spAutoFit/>
          </a:bodyPr>
          <a:lstStyle/>
          <a:p>
            <a:pPr fontAlgn="base"/>
            <a:r>
              <a:rPr lang="en-GB" sz="2400" dirty="0" err="1"/>
              <a:t>Āryabhaṭa</a:t>
            </a:r>
            <a:r>
              <a:rPr lang="en-GB" sz="2400" dirty="0"/>
              <a:t> (476 - 550 CE)</a:t>
            </a:r>
          </a:p>
          <a:p>
            <a:pPr marL="742950" lvl="1" indent="-285750" fontAlgn="base">
              <a:buFont typeface="Arial" panose="020B0604020202020204" pitchFamily="34" charset="0"/>
              <a:buChar char="•"/>
            </a:pPr>
            <a:r>
              <a:rPr lang="en-GB" sz="2400" dirty="0"/>
              <a:t>believed that the planets and the Moon shine by reflected sunlight</a:t>
            </a:r>
          </a:p>
          <a:p>
            <a:pPr marL="742950" lvl="1" indent="-285750" fontAlgn="base">
              <a:buFont typeface="Arial" panose="020B0604020202020204" pitchFamily="34" charset="0"/>
              <a:buChar char="•"/>
            </a:pPr>
            <a:r>
              <a:rPr lang="en-GB" sz="2400" dirty="0"/>
              <a:t>proposed the motion of the stars is due to Earth's rotation</a:t>
            </a:r>
          </a:p>
          <a:p>
            <a:pPr marL="742950" lvl="1" indent="-285750" fontAlgn="base">
              <a:buFont typeface="Arial" panose="020B0604020202020204" pitchFamily="34" charset="0"/>
              <a:buChar char="•"/>
            </a:pPr>
            <a:r>
              <a:rPr lang="en-GB" sz="2400" dirty="0"/>
              <a:t>Islamic, Chinese, and European astronomy is based on this work</a:t>
            </a:r>
          </a:p>
          <a:p>
            <a:pPr fontAlgn="base"/>
            <a:r>
              <a:rPr lang="en-GB" sz="2400" dirty="0"/>
              <a:t>Brahmagupta (598 - 668 CE)</a:t>
            </a:r>
          </a:p>
          <a:p>
            <a:pPr marL="742950" lvl="1" indent="-285750" fontAlgn="base">
              <a:buFont typeface="Arial" panose="020B0604020202020204" pitchFamily="34" charset="0"/>
              <a:buChar char="•"/>
            </a:pPr>
            <a:r>
              <a:rPr lang="en-GB" sz="2400" dirty="0"/>
              <a:t>calculated the instantaneous motion of a planet</a:t>
            </a:r>
          </a:p>
          <a:p>
            <a:pPr marL="742950" lvl="1" indent="-285750" fontAlgn="base">
              <a:buFont typeface="Arial" panose="020B0604020202020204" pitchFamily="34" charset="0"/>
              <a:buChar char="•"/>
            </a:pPr>
            <a:r>
              <a:rPr lang="en-GB" sz="2400" dirty="0"/>
              <a:t>gave correct equations for parallax</a:t>
            </a:r>
          </a:p>
          <a:p>
            <a:pPr marL="742950" lvl="1" indent="-285750" fontAlgn="base">
              <a:buFont typeface="Arial" panose="020B0604020202020204" pitchFamily="34" charset="0"/>
              <a:buChar char="•"/>
            </a:pPr>
            <a:r>
              <a:rPr lang="en-GB" sz="2400" dirty="0"/>
              <a:t>theorized that all bodies with mass are attracted to the earth</a:t>
            </a:r>
          </a:p>
        </p:txBody>
      </p:sp>
      <p:sp>
        <p:nvSpPr>
          <p:cNvPr id="7" name="Rectangle 6">
            <a:extLst>
              <a:ext uri="{FF2B5EF4-FFF2-40B4-BE49-F238E27FC236}">
                <a16:creationId xmlns:a16="http://schemas.microsoft.com/office/drawing/2014/main" id="{95AF5849-66B4-45E8-ACD4-EE1A10B5858C}"/>
              </a:ext>
            </a:extLst>
          </p:cNvPr>
          <p:cNvSpPr/>
          <p:nvPr/>
        </p:nvSpPr>
        <p:spPr>
          <a:xfrm>
            <a:off x="81227" y="6418361"/>
            <a:ext cx="8658011" cy="369332"/>
          </a:xfrm>
          <a:prstGeom prst="rect">
            <a:avLst/>
          </a:prstGeom>
        </p:spPr>
        <p:txBody>
          <a:bodyPr wrap="none">
            <a:spAutoFit/>
          </a:bodyPr>
          <a:lstStyle/>
          <a:p>
            <a:r>
              <a:rPr lang="en-GB" dirty="0"/>
              <a:t>Text: Matthew </a:t>
            </a:r>
            <a:r>
              <a:rPr lang="en-GB" dirty="0" err="1"/>
              <a:t>LeDuc</a:t>
            </a:r>
            <a:r>
              <a:rPr lang="en-GB" dirty="0"/>
              <a:t> – Weber HS – Top Image: Uncredited, Bottom Image: Frans B </a:t>
            </a:r>
            <a:r>
              <a:rPr lang="en-GB" dirty="0" err="1"/>
              <a:t>Solvyns</a:t>
            </a:r>
            <a:endParaRPr lang="en-GB" dirty="0"/>
          </a:p>
        </p:txBody>
      </p:sp>
      <p:pic>
        <p:nvPicPr>
          <p:cNvPr id="5" name="Picture 4" descr="A picture containing person, building, standing, sculpture&#10;&#10;Description automatically generated">
            <a:extLst>
              <a:ext uri="{FF2B5EF4-FFF2-40B4-BE49-F238E27FC236}">
                <a16:creationId xmlns:a16="http://schemas.microsoft.com/office/drawing/2014/main" id="{E6F8738F-85D6-4225-84BA-DCA4F3A45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480" y="214902"/>
            <a:ext cx="2694479" cy="3855228"/>
          </a:xfrm>
          <a:prstGeom prst="rect">
            <a:avLst/>
          </a:prstGeom>
        </p:spPr>
      </p:pic>
      <p:pic>
        <p:nvPicPr>
          <p:cNvPr id="9" name="Picture 8" descr="A picture containing text, outdoor&#10;&#10;Description automatically generated">
            <a:extLst>
              <a:ext uri="{FF2B5EF4-FFF2-40B4-BE49-F238E27FC236}">
                <a16:creationId xmlns:a16="http://schemas.microsoft.com/office/drawing/2014/main" id="{88D79D47-59BF-40D0-8A89-2603C6C9AADF}"/>
              </a:ext>
            </a:extLst>
          </p:cNvPr>
          <p:cNvPicPr>
            <a:picLocks noChangeAspect="1"/>
          </p:cNvPicPr>
          <p:nvPr/>
        </p:nvPicPr>
        <p:blipFill rotWithShape="1">
          <a:blip r:embed="rId4">
            <a:extLst>
              <a:ext uri="{28A0092B-C50C-407E-A947-70E740481C1C}">
                <a14:useLocalDpi xmlns:a14="http://schemas.microsoft.com/office/drawing/2010/main" val="0"/>
              </a:ext>
            </a:extLst>
          </a:blip>
          <a:srcRect t="36264"/>
          <a:stretch/>
        </p:blipFill>
        <p:spPr>
          <a:xfrm>
            <a:off x="8733504" y="4198705"/>
            <a:ext cx="2534264" cy="2444393"/>
          </a:xfrm>
          <a:prstGeom prst="rect">
            <a:avLst/>
          </a:prstGeom>
        </p:spPr>
      </p:pic>
    </p:spTree>
    <p:extLst>
      <p:ext uri="{BB962C8B-B14F-4D97-AF65-F5344CB8AC3E}">
        <p14:creationId xmlns:p14="http://schemas.microsoft.com/office/powerpoint/2010/main" val="1259563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Chinese Astronomy</a:t>
            </a:r>
          </a:p>
        </p:txBody>
      </p:sp>
      <p:sp>
        <p:nvSpPr>
          <p:cNvPr id="3" name="Rectangle 2">
            <a:extLst>
              <a:ext uri="{FF2B5EF4-FFF2-40B4-BE49-F238E27FC236}">
                <a16:creationId xmlns:a16="http://schemas.microsoft.com/office/drawing/2014/main" id="{4268D15D-49D2-4CC5-ABC4-749A8AEA7E16}"/>
              </a:ext>
            </a:extLst>
          </p:cNvPr>
          <p:cNvSpPr/>
          <p:nvPr/>
        </p:nvSpPr>
        <p:spPr>
          <a:xfrm>
            <a:off x="263435" y="1428682"/>
            <a:ext cx="7358531" cy="4154984"/>
          </a:xfrm>
          <a:prstGeom prst="rect">
            <a:avLst/>
          </a:prstGeom>
        </p:spPr>
        <p:txBody>
          <a:bodyPr wrap="square">
            <a:spAutoFit/>
          </a:bodyPr>
          <a:lstStyle/>
          <a:p>
            <a:pPr marL="285750" indent="-285750" fontAlgn="base">
              <a:buFont typeface="Arial" panose="020B0604020202020204" pitchFamily="34" charset="0"/>
              <a:buChar char="•"/>
            </a:pPr>
            <a:r>
              <a:rPr lang="en-GB" sz="2400" dirty="0"/>
              <a:t>Were considered the most persistent and accurate observers of celestial phenomena anywhere in the world before the Islamic astronomers</a:t>
            </a:r>
          </a:p>
          <a:p>
            <a:pPr marL="285750" indent="-285750" fontAlgn="base">
              <a:buFont typeface="Arial" panose="020B0604020202020204" pitchFamily="34" charset="0"/>
              <a:buChar char="•"/>
            </a:pPr>
            <a:r>
              <a:rPr lang="en-GB" sz="2400" dirty="0"/>
              <a:t>Shi Shen (4th century BCE) was aware of the relation of the moon in a solar eclipse</a:t>
            </a:r>
          </a:p>
          <a:p>
            <a:pPr marL="285750" indent="-285750" fontAlgn="base">
              <a:buFont typeface="Arial" panose="020B0604020202020204" pitchFamily="34" charset="0"/>
              <a:buChar char="•"/>
            </a:pPr>
            <a:r>
              <a:rPr lang="en-GB" sz="2400" dirty="0"/>
              <a:t>Xuan Ye school (~280 CE)</a:t>
            </a:r>
          </a:p>
          <a:p>
            <a:pPr marL="742950" lvl="1" indent="-285750" fontAlgn="base">
              <a:buFont typeface="Arial" panose="020B0604020202020204" pitchFamily="34" charset="0"/>
              <a:buChar char="•"/>
            </a:pPr>
            <a:r>
              <a:rPr lang="en-GB" sz="2400" dirty="0"/>
              <a:t>viewed the heavens as infinite in extent </a:t>
            </a:r>
          </a:p>
          <a:p>
            <a:pPr marL="742950" lvl="1" indent="-285750" fontAlgn="base">
              <a:buFont typeface="Arial" panose="020B0604020202020204" pitchFamily="34" charset="0"/>
              <a:buChar char="•"/>
            </a:pPr>
            <a:r>
              <a:rPr lang="en-GB" sz="2400" dirty="0"/>
              <a:t>celestial bodies as floating about in the infinite</a:t>
            </a:r>
          </a:p>
          <a:p>
            <a:pPr marL="285750" indent="-285750" fontAlgn="base">
              <a:buFont typeface="Arial" panose="020B0604020202020204" pitchFamily="34" charset="0"/>
              <a:buChar char="•"/>
            </a:pPr>
            <a:r>
              <a:rPr lang="en-GB" sz="2400" dirty="0"/>
              <a:t>Shen </a:t>
            </a:r>
            <a:r>
              <a:rPr lang="en-GB" sz="2400" dirty="0" err="1"/>
              <a:t>Kuo</a:t>
            </a:r>
            <a:r>
              <a:rPr lang="en-GB" sz="2400" dirty="0"/>
              <a:t> (1031–1095 CE) used the models of lunar eclipse and solar eclipse in order to prove that the celestial bodies were round, not flat</a:t>
            </a:r>
          </a:p>
        </p:txBody>
      </p:sp>
      <p:sp>
        <p:nvSpPr>
          <p:cNvPr id="7" name="Rectangle 6">
            <a:extLst>
              <a:ext uri="{FF2B5EF4-FFF2-40B4-BE49-F238E27FC236}">
                <a16:creationId xmlns:a16="http://schemas.microsoft.com/office/drawing/2014/main" id="{95AF5849-66B4-45E8-ACD4-EE1A10B5858C}"/>
              </a:ext>
            </a:extLst>
          </p:cNvPr>
          <p:cNvSpPr/>
          <p:nvPr/>
        </p:nvSpPr>
        <p:spPr>
          <a:xfrm>
            <a:off x="81227" y="6418361"/>
            <a:ext cx="7449860" cy="369332"/>
          </a:xfrm>
          <a:prstGeom prst="rect">
            <a:avLst/>
          </a:prstGeom>
        </p:spPr>
        <p:txBody>
          <a:bodyPr wrap="none">
            <a:spAutoFit/>
          </a:bodyPr>
          <a:lstStyle/>
          <a:p>
            <a:r>
              <a:rPr lang="en-GB" dirty="0"/>
              <a:t>Text: Matthew </a:t>
            </a:r>
            <a:r>
              <a:rPr lang="en-GB" dirty="0" err="1"/>
              <a:t>LeDuc</a:t>
            </a:r>
            <a:r>
              <a:rPr lang="en-GB" dirty="0"/>
              <a:t> – Weber HS – Image: Shen </a:t>
            </a:r>
            <a:r>
              <a:rPr lang="en-GB" dirty="0" err="1"/>
              <a:t>Kuo</a:t>
            </a:r>
            <a:r>
              <a:rPr lang="en-GB" dirty="0"/>
              <a:t> bust by Hans A. </a:t>
            </a:r>
            <a:r>
              <a:rPr lang="en-GB" dirty="0" err="1"/>
              <a:t>Rosbach</a:t>
            </a:r>
            <a:endParaRPr lang="en-GB" dirty="0"/>
          </a:p>
        </p:txBody>
      </p:sp>
      <p:pic>
        <p:nvPicPr>
          <p:cNvPr id="6" name="Picture 5">
            <a:extLst>
              <a:ext uri="{FF2B5EF4-FFF2-40B4-BE49-F238E27FC236}">
                <a16:creationId xmlns:a16="http://schemas.microsoft.com/office/drawing/2014/main" id="{20EDC167-E9AF-418C-ABF9-1BCA6028D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1135" y="1586407"/>
            <a:ext cx="4033230" cy="3685185"/>
          </a:xfrm>
          <a:prstGeom prst="rect">
            <a:avLst/>
          </a:prstGeom>
        </p:spPr>
      </p:pic>
    </p:spTree>
    <p:extLst>
      <p:ext uri="{BB962C8B-B14F-4D97-AF65-F5344CB8AC3E}">
        <p14:creationId xmlns:p14="http://schemas.microsoft.com/office/powerpoint/2010/main" val="116520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Islamic Astronomy</a:t>
            </a:r>
          </a:p>
        </p:txBody>
      </p:sp>
      <p:sp>
        <p:nvSpPr>
          <p:cNvPr id="3" name="Rectangle 2">
            <a:extLst>
              <a:ext uri="{FF2B5EF4-FFF2-40B4-BE49-F238E27FC236}">
                <a16:creationId xmlns:a16="http://schemas.microsoft.com/office/drawing/2014/main" id="{4268D15D-49D2-4CC5-ABC4-749A8AEA7E16}"/>
              </a:ext>
            </a:extLst>
          </p:cNvPr>
          <p:cNvSpPr/>
          <p:nvPr/>
        </p:nvSpPr>
        <p:spPr>
          <a:xfrm>
            <a:off x="5844225" y="636238"/>
            <a:ext cx="6025277" cy="5262979"/>
          </a:xfrm>
          <a:prstGeom prst="rect">
            <a:avLst/>
          </a:prstGeom>
        </p:spPr>
        <p:txBody>
          <a:bodyPr wrap="square">
            <a:spAutoFit/>
          </a:bodyPr>
          <a:lstStyle/>
          <a:p>
            <a:pPr marL="285750" indent="-285750" fontAlgn="base">
              <a:buFont typeface="Arial" panose="020B0604020202020204" pitchFamily="34" charset="0"/>
              <a:buChar char="•"/>
            </a:pPr>
            <a:r>
              <a:rPr lang="en-GB" sz="2800" dirty="0"/>
              <a:t>Muslim scholars developed spherical trigonometry and algebra</a:t>
            </a:r>
          </a:p>
          <a:p>
            <a:pPr marL="285750" indent="-285750" fontAlgn="base">
              <a:buFont typeface="Arial" panose="020B0604020202020204" pitchFamily="34" charset="0"/>
              <a:buChar char="•"/>
            </a:pPr>
            <a:r>
              <a:rPr lang="en-GB" sz="2800" dirty="0"/>
              <a:t>Abd al-Rahman al-Sufi (904-986 CE)</a:t>
            </a:r>
          </a:p>
          <a:p>
            <a:pPr marL="742950" lvl="1" indent="-285750" fontAlgn="base">
              <a:buFont typeface="Arial" panose="020B0604020202020204" pitchFamily="34" charset="0"/>
              <a:buChar char="•"/>
            </a:pPr>
            <a:r>
              <a:rPr lang="en-GB" sz="2800" dirty="0"/>
              <a:t>Book of Fixed Stars</a:t>
            </a:r>
          </a:p>
          <a:p>
            <a:pPr marL="742950" lvl="1" indent="-285750" fontAlgn="base">
              <a:buFont typeface="Arial" panose="020B0604020202020204" pitchFamily="34" charset="0"/>
              <a:buChar char="•"/>
            </a:pPr>
            <a:r>
              <a:rPr lang="en-GB" sz="2800" dirty="0"/>
              <a:t>First to record observing the Andromeda galaxy and the Large </a:t>
            </a:r>
            <a:r>
              <a:rPr lang="en-GB" sz="2800" dirty="0" err="1"/>
              <a:t>Magellanic</a:t>
            </a:r>
            <a:r>
              <a:rPr lang="en-GB" sz="2800" dirty="0"/>
              <a:t> Cloud</a:t>
            </a:r>
          </a:p>
          <a:p>
            <a:pPr marL="285750" indent="-285750" fontAlgn="base">
              <a:buFont typeface="Arial" panose="020B0604020202020204" pitchFamily="34" charset="0"/>
              <a:buChar char="•"/>
            </a:pPr>
            <a:r>
              <a:rPr lang="en-GB" sz="2800" dirty="0"/>
              <a:t>Nasir al-Din al-</a:t>
            </a:r>
            <a:r>
              <a:rPr lang="en-GB" sz="2800" dirty="0" err="1"/>
              <a:t>Tusi</a:t>
            </a:r>
            <a:r>
              <a:rPr lang="en-GB" sz="2800" dirty="0"/>
              <a:t> (1201-1274 CE)</a:t>
            </a:r>
          </a:p>
          <a:p>
            <a:pPr marL="742950" lvl="1" indent="-285750" fontAlgn="base">
              <a:buFont typeface="Arial" panose="020B0604020202020204" pitchFamily="34" charset="0"/>
              <a:buChar char="•"/>
            </a:pPr>
            <a:r>
              <a:rPr lang="en-GB" sz="2800" dirty="0" err="1"/>
              <a:t>Tusi</a:t>
            </a:r>
            <a:r>
              <a:rPr lang="en-GB" sz="2800" dirty="0"/>
              <a:t> couple</a:t>
            </a:r>
          </a:p>
          <a:p>
            <a:pPr marL="742950" lvl="1" indent="-285750" fontAlgn="base">
              <a:buFont typeface="Arial" panose="020B0604020202020204" pitchFamily="34" charset="0"/>
              <a:buChar char="•"/>
            </a:pPr>
            <a:r>
              <a:rPr lang="en-GB" sz="2800" dirty="0"/>
              <a:t>Explains the apparent linear motion of heavenly bodies on the basis of circular motion</a:t>
            </a:r>
          </a:p>
        </p:txBody>
      </p:sp>
      <p:sp>
        <p:nvSpPr>
          <p:cNvPr id="7" name="Rectangle 6">
            <a:extLst>
              <a:ext uri="{FF2B5EF4-FFF2-40B4-BE49-F238E27FC236}">
                <a16:creationId xmlns:a16="http://schemas.microsoft.com/office/drawing/2014/main" id="{95AF5849-66B4-45E8-ACD4-EE1A10B5858C}"/>
              </a:ext>
            </a:extLst>
          </p:cNvPr>
          <p:cNvSpPr/>
          <p:nvPr/>
        </p:nvSpPr>
        <p:spPr>
          <a:xfrm>
            <a:off x="81227" y="6418361"/>
            <a:ext cx="11156196" cy="369332"/>
          </a:xfrm>
          <a:prstGeom prst="rect">
            <a:avLst/>
          </a:prstGeom>
        </p:spPr>
        <p:txBody>
          <a:bodyPr wrap="none">
            <a:spAutoFit/>
          </a:bodyPr>
          <a:lstStyle/>
          <a:p>
            <a:r>
              <a:rPr lang="en-GB" dirty="0"/>
              <a:t>Text: Matthew </a:t>
            </a:r>
            <a:r>
              <a:rPr lang="en-GB" dirty="0" err="1"/>
              <a:t>LeDuc</a:t>
            </a:r>
            <a:r>
              <a:rPr lang="en-GB" dirty="0"/>
              <a:t> – Weber HS – Image: The constellation Sagittarius from </a:t>
            </a:r>
            <a:r>
              <a:rPr lang="en-GB" i="1" dirty="0"/>
              <a:t>The Depiction of Celestial Constellations</a:t>
            </a:r>
          </a:p>
        </p:txBody>
      </p:sp>
      <p:pic>
        <p:nvPicPr>
          <p:cNvPr id="5" name="Picture 4" descr="Text&#10;&#10;Description automatically generated">
            <a:extLst>
              <a:ext uri="{FF2B5EF4-FFF2-40B4-BE49-F238E27FC236}">
                <a16:creationId xmlns:a16="http://schemas.microsoft.com/office/drawing/2014/main" id="{ACA4DCEE-8AD2-4C2F-8701-49142319B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98" y="1593753"/>
            <a:ext cx="5319492" cy="4305464"/>
          </a:xfrm>
          <a:prstGeom prst="rect">
            <a:avLst/>
          </a:prstGeom>
        </p:spPr>
      </p:pic>
    </p:spTree>
    <p:extLst>
      <p:ext uri="{BB962C8B-B14F-4D97-AF65-F5344CB8AC3E}">
        <p14:creationId xmlns:p14="http://schemas.microsoft.com/office/powerpoint/2010/main" val="196603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59E6-7539-46AC-9E3B-0FB168D53C5D}"/>
              </a:ext>
            </a:extLst>
          </p:cNvPr>
          <p:cNvSpPr>
            <a:spLocks noGrp="1"/>
          </p:cNvSpPr>
          <p:nvPr>
            <p:ph type="ctrTitle"/>
          </p:nvPr>
        </p:nvSpPr>
        <p:spPr/>
        <p:txBody>
          <a:bodyPr/>
          <a:lstStyle/>
          <a:p>
            <a:r>
              <a:rPr lang="en-GB" dirty="0"/>
              <a:t>Astronomy</a:t>
            </a:r>
          </a:p>
        </p:txBody>
      </p:sp>
      <p:sp>
        <p:nvSpPr>
          <p:cNvPr id="3" name="Subtitle 2">
            <a:extLst>
              <a:ext uri="{FF2B5EF4-FFF2-40B4-BE49-F238E27FC236}">
                <a16:creationId xmlns:a16="http://schemas.microsoft.com/office/drawing/2014/main" id="{6CA14B0C-EF75-429C-9E50-FF75779BC0A2}"/>
              </a:ext>
            </a:extLst>
          </p:cNvPr>
          <p:cNvSpPr>
            <a:spLocks noGrp="1"/>
          </p:cNvSpPr>
          <p:nvPr>
            <p:ph type="subTitle" idx="1"/>
          </p:nvPr>
        </p:nvSpPr>
        <p:spPr/>
        <p:txBody>
          <a:bodyPr/>
          <a:lstStyle/>
          <a:p>
            <a:r>
              <a:rPr lang="en-GB" dirty="0"/>
              <a:t>A History</a:t>
            </a:r>
          </a:p>
        </p:txBody>
      </p:sp>
    </p:spTree>
    <p:extLst>
      <p:ext uri="{BB962C8B-B14F-4D97-AF65-F5344CB8AC3E}">
        <p14:creationId xmlns:p14="http://schemas.microsoft.com/office/powerpoint/2010/main" val="465547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Islamic Astronomy</a:t>
            </a:r>
          </a:p>
        </p:txBody>
      </p:sp>
      <p:sp>
        <p:nvSpPr>
          <p:cNvPr id="3" name="Rectangle 2">
            <a:extLst>
              <a:ext uri="{FF2B5EF4-FFF2-40B4-BE49-F238E27FC236}">
                <a16:creationId xmlns:a16="http://schemas.microsoft.com/office/drawing/2014/main" id="{4268D15D-49D2-4CC5-ABC4-749A8AEA7E16}"/>
              </a:ext>
            </a:extLst>
          </p:cNvPr>
          <p:cNvSpPr/>
          <p:nvPr/>
        </p:nvSpPr>
        <p:spPr>
          <a:xfrm>
            <a:off x="5844225" y="636238"/>
            <a:ext cx="6025277" cy="5632311"/>
          </a:xfrm>
          <a:prstGeom prst="rect">
            <a:avLst/>
          </a:prstGeom>
        </p:spPr>
        <p:txBody>
          <a:bodyPr wrap="square">
            <a:spAutoFit/>
          </a:bodyPr>
          <a:lstStyle/>
          <a:p>
            <a:pPr marL="285750" indent="-285750" fontAlgn="base">
              <a:buFont typeface="Arial" panose="020B0604020202020204" pitchFamily="34" charset="0"/>
              <a:buChar char="•"/>
            </a:pPr>
            <a:r>
              <a:rPr lang="en-GB" sz="2400" dirty="0"/>
              <a:t>Ibn </a:t>
            </a:r>
            <a:r>
              <a:rPr lang="en-GB" sz="2400" dirty="0" err="1"/>
              <a:t>al-Haytham</a:t>
            </a:r>
            <a:r>
              <a:rPr lang="en-GB" sz="2400" dirty="0"/>
              <a:t> (965-1040 CE)</a:t>
            </a:r>
          </a:p>
          <a:p>
            <a:pPr marL="742950" lvl="1" indent="-285750" fontAlgn="base">
              <a:buFont typeface="Arial" panose="020B0604020202020204" pitchFamily="34" charset="0"/>
              <a:buChar char="•"/>
            </a:pPr>
            <a:r>
              <a:rPr lang="en-GB" sz="2400" dirty="0"/>
              <a:t>the “father of optics”</a:t>
            </a:r>
          </a:p>
          <a:p>
            <a:pPr marL="742950" lvl="1" indent="-285750" fontAlgn="base">
              <a:buFont typeface="Arial" panose="020B0604020202020204" pitchFamily="34" charset="0"/>
              <a:buChar char="•"/>
            </a:pPr>
            <a:r>
              <a:rPr lang="en-GB" sz="2400" dirty="0"/>
              <a:t>his work developed camera obscura</a:t>
            </a:r>
          </a:p>
          <a:p>
            <a:pPr marL="742950" lvl="1" indent="-285750" fontAlgn="base">
              <a:buFont typeface="Arial" panose="020B0604020202020204" pitchFamily="34" charset="0"/>
              <a:buChar char="•"/>
            </a:pPr>
            <a:r>
              <a:rPr lang="en-GB" sz="2400" dirty="0"/>
              <a:t>his work aided in development of telescopes</a:t>
            </a:r>
          </a:p>
          <a:p>
            <a:pPr marL="742950" lvl="1" indent="-285750" fontAlgn="base">
              <a:buFont typeface="Arial" panose="020B0604020202020204" pitchFamily="34" charset="0"/>
              <a:buChar char="•"/>
            </a:pPr>
            <a:r>
              <a:rPr lang="en-GB" sz="2400" dirty="0"/>
              <a:t>started the foundations of the scientific method</a:t>
            </a:r>
          </a:p>
          <a:p>
            <a:pPr marL="285750" indent="-285750" fontAlgn="base">
              <a:buFont typeface="Arial" panose="020B0604020202020204" pitchFamily="34" charset="0"/>
              <a:buChar char="•"/>
            </a:pPr>
            <a:r>
              <a:rPr lang="en-GB" sz="2400" dirty="0"/>
              <a:t>Many schools and mosques that taught math and astronomy were overseen by Muslim women</a:t>
            </a:r>
          </a:p>
          <a:p>
            <a:pPr marL="285750" indent="-285750" fontAlgn="base">
              <a:buFont typeface="Arial" panose="020B0604020202020204" pitchFamily="34" charset="0"/>
              <a:buChar char="•"/>
            </a:pPr>
            <a:r>
              <a:rPr lang="en-GB" sz="2400" dirty="0"/>
              <a:t>Mariam al-</a:t>
            </a:r>
            <a:r>
              <a:rPr lang="en-GB" sz="2400" dirty="0" err="1"/>
              <a:t>Astrulabi</a:t>
            </a:r>
            <a:r>
              <a:rPr lang="en-GB" sz="2400" dirty="0"/>
              <a:t> (mid 900s CE Syrian female) </a:t>
            </a:r>
          </a:p>
          <a:p>
            <a:pPr marL="742950" lvl="1" indent="-285750" fontAlgn="base">
              <a:buFont typeface="Arial" panose="020B0604020202020204" pitchFamily="34" charset="0"/>
              <a:buChar char="•"/>
            </a:pPr>
            <a:r>
              <a:rPr lang="en-GB" sz="2400" dirty="0"/>
              <a:t>perfected the making of astrolabes</a:t>
            </a:r>
          </a:p>
          <a:p>
            <a:pPr marL="742950" lvl="1" indent="-285750" fontAlgn="base">
              <a:buFont typeface="Arial" panose="020B0604020202020204" pitchFamily="34" charset="0"/>
              <a:buChar char="•"/>
            </a:pPr>
            <a:r>
              <a:rPr lang="en-GB" sz="2400" dirty="0"/>
              <a:t>used to calculate altitude of celestial bodies in the sky</a:t>
            </a:r>
          </a:p>
        </p:txBody>
      </p:sp>
      <p:sp>
        <p:nvSpPr>
          <p:cNvPr id="7" name="Rectangle 6">
            <a:extLst>
              <a:ext uri="{FF2B5EF4-FFF2-40B4-BE49-F238E27FC236}">
                <a16:creationId xmlns:a16="http://schemas.microsoft.com/office/drawing/2014/main" id="{95AF5849-66B4-45E8-ACD4-EE1A10B5858C}"/>
              </a:ext>
            </a:extLst>
          </p:cNvPr>
          <p:cNvSpPr/>
          <p:nvPr/>
        </p:nvSpPr>
        <p:spPr>
          <a:xfrm>
            <a:off x="81227" y="6418361"/>
            <a:ext cx="9699707" cy="369332"/>
          </a:xfrm>
          <a:prstGeom prst="rect">
            <a:avLst/>
          </a:prstGeom>
        </p:spPr>
        <p:txBody>
          <a:bodyPr wrap="none">
            <a:spAutoFit/>
          </a:bodyPr>
          <a:lstStyle/>
          <a:p>
            <a:r>
              <a:rPr lang="en-GB" dirty="0"/>
              <a:t>Text: Matthew </a:t>
            </a:r>
            <a:r>
              <a:rPr lang="en-GB" dirty="0" err="1"/>
              <a:t>LeDuc</a:t>
            </a:r>
            <a:r>
              <a:rPr lang="en-GB" dirty="0"/>
              <a:t> – Weber HS – Image: Arabic astrolabe, Katie Eagleton and the Whipple Museum</a:t>
            </a:r>
            <a:endParaRPr lang="en-GB" i="1" dirty="0"/>
          </a:p>
        </p:txBody>
      </p:sp>
      <p:pic>
        <p:nvPicPr>
          <p:cNvPr id="6" name="Picture 5" descr="A picture containing device, old&#10;&#10;Description automatically generated">
            <a:extLst>
              <a:ext uri="{FF2B5EF4-FFF2-40B4-BE49-F238E27FC236}">
                <a16:creationId xmlns:a16="http://schemas.microsoft.com/office/drawing/2014/main" id="{E46281B2-A7ED-41AD-9CC3-83D9A734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608" y="1540465"/>
            <a:ext cx="3930445" cy="4402098"/>
          </a:xfrm>
          <a:prstGeom prst="rect">
            <a:avLst/>
          </a:prstGeom>
        </p:spPr>
      </p:pic>
    </p:spTree>
    <p:extLst>
      <p:ext uri="{BB962C8B-B14F-4D97-AF65-F5344CB8AC3E}">
        <p14:creationId xmlns:p14="http://schemas.microsoft.com/office/powerpoint/2010/main" val="3098390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8D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AA7EB-F7E7-4EBC-93F1-9F1D0FD66652}"/>
              </a:ext>
            </a:extLst>
          </p:cNvPr>
          <p:cNvSpPr/>
          <p:nvPr/>
        </p:nvSpPr>
        <p:spPr>
          <a:xfrm>
            <a:off x="10112905" y="6458432"/>
            <a:ext cx="2079095" cy="369332"/>
          </a:xfrm>
          <a:prstGeom prst="rect">
            <a:avLst/>
          </a:prstGeom>
        </p:spPr>
        <p:txBody>
          <a:bodyPr wrap="none">
            <a:spAutoFit/>
          </a:bodyPr>
          <a:lstStyle/>
          <a:p>
            <a:r>
              <a:rPr lang="en-GB" dirty="0"/>
              <a:t>Nicolaus Copernicus</a:t>
            </a:r>
          </a:p>
        </p:txBody>
      </p:sp>
      <p:pic>
        <p:nvPicPr>
          <p:cNvPr id="6" name="Picture 5" descr="A close up of a mans face&#10;&#10;Description automatically generated">
            <a:extLst>
              <a:ext uri="{FF2B5EF4-FFF2-40B4-BE49-F238E27FC236}">
                <a16:creationId xmlns:a16="http://schemas.microsoft.com/office/drawing/2014/main" id="{8F905AA3-34E3-4C27-BF2F-25F756491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931" y="125103"/>
            <a:ext cx="7116137" cy="6517995"/>
          </a:xfrm>
          <a:prstGeom prst="rect">
            <a:avLst/>
          </a:prstGeom>
        </p:spPr>
      </p:pic>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487610" y="439077"/>
            <a:ext cx="10515600" cy="1325563"/>
          </a:xfrm>
        </p:spPr>
        <p:txBody>
          <a:bodyPr/>
          <a:lstStyle/>
          <a:p>
            <a:r>
              <a:rPr lang="en-GB" dirty="0"/>
              <a:t>Copernicus</a:t>
            </a:r>
            <a:br>
              <a:rPr lang="en-GB" dirty="0"/>
            </a:br>
            <a:r>
              <a:rPr lang="en-GB" sz="2000" dirty="0"/>
              <a:t>1473 – 1542 CE</a:t>
            </a:r>
          </a:p>
        </p:txBody>
      </p:sp>
    </p:spTree>
    <p:extLst>
      <p:ext uri="{BB962C8B-B14F-4D97-AF65-F5344CB8AC3E}">
        <p14:creationId xmlns:p14="http://schemas.microsoft.com/office/powerpoint/2010/main" val="2257263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E2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582000" y="381000"/>
            <a:ext cx="10515600" cy="1325563"/>
          </a:xfrm>
        </p:spPr>
        <p:txBody>
          <a:bodyPr/>
          <a:lstStyle/>
          <a:p>
            <a:r>
              <a:rPr lang="en-GB" dirty="0"/>
              <a:t>Tycho</a:t>
            </a:r>
            <a:br>
              <a:rPr lang="en-GB" dirty="0"/>
            </a:br>
            <a:r>
              <a:rPr lang="en-GB" sz="2000" dirty="0"/>
              <a:t>1546 – 1601 CE</a:t>
            </a:r>
          </a:p>
        </p:txBody>
      </p:sp>
      <p:pic>
        <p:nvPicPr>
          <p:cNvPr id="4" name="Picture 3" descr="A close up of a logo&#10;&#10;Description automatically generated">
            <a:extLst>
              <a:ext uri="{FF2B5EF4-FFF2-40B4-BE49-F238E27FC236}">
                <a16:creationId xmlns:a16="http://schemas.microsoft.com/office/drawing/2014/main" id="{4405012F-5EF4-4D3F-85AF-6777B1D62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381000"/>
            <a:ext cx="5715000" cy="6096000"/>
          </a:xfrm>
          <a:prstGeom prst="rect">
            <a:avLst/>
          </a:prstGeom>
        </p:spPr>
      </p:pic>
      <p:sp>
        <p:nvSpPr>
          <p:cNvPr id="6" name="Rectangle 5">
            <a:extLst>
              <a:ext uri="{FF2B5EF4-FFF2-40B4-BE49-F238E27FC236}">
                <a16:creationId xmlns:a16="http://schemas.microsoft.com/office/drawing/2014/main" id="{71E7D745-FACC-4533-821C-1A180F32A400}"/>
              </a:ext>
            </a:extLst>
          </p:cNvPr>
          <p:cNvSpPr/>
          <p:nvPr/>
        </p:nvSpPr>
        <p:spPr>
          <a:xfrm>
            <a:off x="10861699" y="6488668"/>
            <a:ext cx="1330301" cy="369332"/>
          </a:xfrm>
          <a:prstGeom prst="rect">
            <a:avLst/>
          </a:prstGeom>
        </p:spPr>
        <p:txBody>
          <a:bodyPr wrap="none">
            <a:spAutoFit/>
          </a:bodyPr>
          <a:lstStyle/>
          <a:p>
            <a:r>
              <a:rPr lang="en-GB" dirty="0"/>
              <a:t>Tycho Brahe</a:t>
            </a:r>
          </a:p>
        </p:txBody>
      </p:sp>
    </p:spTree>
    <p:extLst>
      <p:ext uri="{BB962C8B-B14F-4D97-AF65-F5344CB8AC3E}">
        <p14:creationId xmlns:p14="http://schemas.microsoft.com/office/powerpoint/2010/main" val="3665328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7DEB4"/>
        </a:solidFill>
        <a:effectLst/>
      </p:bgPr>
    </p:bg>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7F36AC10-4B91-4090-87D7-6C5EFF525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6" name="Rectangle 5">
            <a:extLst>
              <a:ext uri="{FF2B5EF4-FFF2-40B4-BE49-F238E27FC236}">
                <a16:creationId xmlns:a16="http://schemas.microsoft.com/office/drawing/2014/main" id="{8F77311D-F621-4215-A053-416DAE4DB7BC}"/>
              </a:ext>
            </a:extLst>
          </p:cNvPr>
          <p:cNvSpPr/>
          <p:nvPr/>
        </p:nvSpPr>
        <p:spPr>
          <a:xfrm>
            <a:off x="10577455" y="6458432"/>
            <a:ext cx="1614545" cy="369332"/>
          </a:xfrm>
          <a:prstGeom prst="rect">
            <a:avLst/>
          </a:prstGeom>
        </p:spPr>
        <p:txBody>
          <a:bodyPr wrap="none">
            <a:spAutoFit/>
          </a:bodyPr>
          <a:lstStyle/>
          <a:p>
            <a:r>
              <a:rPr lang="en-GB" dirty="0"/>
              <a:t>Sean Wilkinson</a:t>
            </a:r>
          </a:p>
        </p:txBody>
      </p:sp>
      <p:sp>
        <p:nvSpPr>
          <p:cNvPr id="7" name="Title 6">
            <a:extLst>
              <a:ext uri="{FF2B5EF4-FFF2-40B4-BE49-F238E27FC236}">
                <a16:creationId xmlns:a16="http://schemas.microsoft.com/office/drawing/2014/main" id="{FCD7B542-C961-458B-8D42-FFAF324A2630}"/>
              </a:ext>
            </a:extLst>
          </p:cNvPr>
          <p:cNvSpPr>
            <a:spLocks noGrp="1"/>
          </p:cNvSpPr>
          <p:nvPr>
            <p:ph type="title"/>
          </p:nvPr>
        </p:nvSpPr>
        <p:spPr>
          <a:xfrm>
            <a:off x="416819" y="580662"/>
            <a:ext cx="10515600" cy="1325563"/>
          </a:xfrm>
        </p:spPr>
        <p:txBody>
          <a:bodyPr>
            <a:normAutofit fontScale="90000"/>
          </a:bodyPr>
          <a:lstStyle/>
          <a:p>
            <a:r>
              <a:rPr lang="en-GB" dirty="0"/>
              <a:t>Kepler</a:t>
            </a:r>
            <a:br>
              <a:rPr lang="en-GB" dirty="0"/>
            </a:br>
            <a:r>
              <a:rPr lang="en-GB" sz="2200" dirty="0"/>
              <a:t>1571 – 1630 CE</a:t>
            </a:r>
            <a:br>
              <a:rPr lang="en-GB" dirty="0"/>
            </a:br>
            <a:endParaRPr lang="en-GB" dirty="0"/>
          </a:p>
        </p:txBody>
      </p:sp>
    </p:spTree>
    <p:extLst>
      <p:ext uri="{BB962C8B-B14F-4D97-AF65-F5344CB8AC3E}">
        <p14:creationId xmlns:p14="http://schemas.microsoft.com/office/powerpoint/2010/main" val="2013535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464013" y="321090"/>
            <a:ext cx="10515600" cy="1325563"/>
          </a:xfrm>
        </p:spPr>
        <p:txBody>
          <a:bodyPr/>
          <a:lstStyle/>
          <a:p>
            <a:r>
              <a:rPr lang="en-GB" dirty="0"/>
              <a:t>Galileo</a:t>
            </a:r>
            <a:br>
              <a:rPr lang="en-GB" dirty="0"/>
            </a:br>
            <a:r>
              <a:rPr lang="en-GB" sz="2000" dirty="0"/>
              <a:t>1594 – 1642 CE</a:t>
            </a:r>
          </a:p>
        </p:txBody>
      </p:sp>
      <p:pic>
        <p:nvPicPr>
          <p:cNvPr id="4" name="Picture 3" descr="A close up of text on a white background&#10;&#10;Description automatically generated">
            <a:extLst>
              <a:ext uri="{FF2B5EF4-FFF2-40B4-BE49-F238E27FC236}">
                <a16:creationId xmlns:a16="http://schemas.microsoft.com/office/drawing/2014/main" id="{E1F04875-0814-402D-98D3-3B66B6182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121" y="0"/>
            <a:ext cx="4799757" cy="6858000"/>
          </a:xfrm>
          <a:prstGeom prst="rect">
            <a:avLst/>
          </a:prstGeom>
        </p:spPr>
      </p:pic>
      <p:sp>
        <p:nvSpPr>
          <p:cNvPr id="5" name="Rectangle 4">
            <a:extLst>
              <a:ext uri="{FF2B5EF4-FFF2-40B4-BE49-F238E27FC236}">
                <a16:creationId xmlns:a16="http://schemas.microsoft.com/office/drawing/2014/main" id="{6BDE0F86-D83D-4EF5-8E3E-12B439707581}"/>
              </a:ext>
            </a:extLst>
          </p:cNvPr>
          <p:cNvSpPr/>
          <p:nvPr/>
        </p:nvSpPr>
        <p:spPr>
          <a:xfrm>
            <a:off x="9909900" y="6488668"/>
            <a:ext cx="2282100" cy="369332"/>
          </a:xfrm>
          <a:prstGeom prst="rect">
            <a:avLst/>
          </a:prstGeom>
        </p:spPr>
        <p:txBody>
          <a:bodyPr wrap="none">
            <a:spAutoFit/>
          </a:bodyPr>
          <a:lstStyle/>
          <a:p>
            <a:r>
              <a:rPr lang="en-GB" dirty="0"/>
              <a:t>University of Michigan</a:t>
            </a:r>
          </a:p>
        </p:txBody>
      </p:sp>
    </p:spTree>
    <p:extLst>
      <p:ext uri="{BB962C8B-B14F-4D97-AF65-F5344CB8AC3E}">
        <p14:creationId xmlns:p14="http://schemas.microsoft.com/office/powerpoint/2010/main" val="254703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0CD7-680F-450D-8AD5-E27C295C3A5C}"/>
              </a:ext>
            </a:extLst>
          </p:cNvPr>
          <p:cNvSpPr>
            <a:spLocks noGrp="1"/>
          </p:cNvSpPr>
          <p:nvPr>
            <p:ph type="title"/>
          </p:nvPr>
        </p:nvSpPr>
        <p:spPr/>
        <p:txBody>
          <a:bodyPr/>
          <a:lstStyle/>
          <a:p>
            <a:r>
              <a:rPr lang="en-US" dirty="0"/>
              <a:t>The Heliocentric Model</a:t>
            </a:r>
            <a:endParaRPr lang="en-GB" dirty="0"/>
          </a:p>
        </p:txBody>
      </p:sp>
      <p:sp>
        <p:nvSpPr>
          <p:cNvPr id="3" name="TextBox 2">
            <a:extLst>
              <a:ext uri="{FF2B5EF4-FFF2-40B4-BE49-F238E27FC236}">
                <a16:creationId xmlns:a16="http://schemas.microsoft.com/office/drawing/2014/main" id="{CD2375D3-238C-4F0A-B739-F2BD210F5DA2}"/>
              </a:ext>
            </a:extLst>
          </p:cNvPr>
          <p:cNvSpPr txBox="1"/>
          <p:nvPr/>
        </p:nvSpPr>
        <p:spPr>
          <a:xfrm>
            <a:off x="849506" y="1540465"/>
            <a:ext cx="1067783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Galileo's observations of the phases of Venus and the Galilean moons of Jupiter proved that not everything orbits the Earth</a:t>
            </a:r>
            <a:br>
              <a:rPr lang="en-US" sz="2400" dirty="0"/>
            </a:br>
            <a:endParaRPr lang="en-US" sz="2400" dirty="0"/>
          </a:p>
          <a:p>
            <a:pPr marL="285750" indent="-285750">
              <a:buFont typeface="Arial" panose="020B0604020202020204" pitchFamily="34" charset="0"/>
              <a:buChar char="•"/>
            </a:pPr>
            <a:r>
              <a:rPr lang="en-US" sz="2400" dirty="0"/>
              <a:t>His observations of sunspots and lunar craters proved the heaven was not perfect</a:t>
            </a:r>
            <a:br>
              <a:rPr lang="en-US" sz="2400" dirty="0"/>
            </a:br>
            <a:endParaRPr lang="en-US" sz="2400" dirty="0"/>
          </a:p>
          <a:p>
            <a:pPr marL="285750" indent="-285750">
              <a:buFont typeface="Arial" panose="020B0604020202020204" pitchFamily="34" charset="0"/>
              <a:buChar char="•"/>
            </a:pPr>
            <a:r>
              <a:rPr lang="en-US" sz="2400" dirty="0"/>
              <a:t>He suggested that we couldn’t measure stellar parallax yet and that some stars are so distance they have no parallax </a:t>
            </a:r>
            <a:br>
              <a:rPr lang="en-US" sz="2400" dirty="0"/>
            </a:br>
            <a:endParaRPr lang="en-US" sz="2400" dirty="0"/>
          </a:p>
          <a:p>
            <a:pPr marL="285750" indent="-285750">
              <a:buFont typeface="Arial" panose="020B0604020202020204" pitchFamily="34" charset="0"/>
              <a:buChar char="•"/>
            </a:pPr>
            <a:r>
              <a:rPr lang="en-US" sz="2400" dirty="0"/>
              <a:t>Galileo showed that we can move with the motion of the Earth around the sun (as can the moon) without being left behind as Earth moved in its orbit by formulating an early  version of Newton’s first law of motion</a:t>
            </a:r>
            <a:endParaRPr lang="en-GB" sz="2400" dirty="0"/>
          </a:p>
        </p:txBody>
      </p:sp>
      <p:sp>
        <p:nvSpPr>
          <p:cNvPr id="4" name="TextBox 3">
            <a:extLst>
              <a:ext uri="{FF2B5EF4-FFF2-40B4-BE49-F238E27FC236}">
                <a16:creationId xmlns:a16="http://schemas.microsoft.com/office/drawing/2014/main" id="{53036DE9-237E-4D2C-B2C1-781BD99FA236}"/>
              </a:ext>
            </a:extLst>
          </p:cNvPr>
          <p:cNvSpPr txBox="1"/>
          <p:nvPr/>
        </p:nvSpPr>
        <p:spPr>
          <a:xfrm>
            <a:off x="364216" y="5928850"/>
            <a:ext cx="11463568" cy="584775"/>
          </a:xfrm>
          <a:prstGeom prst="rect">
            <a:avLst/>
          </a:prstGeom>
          <a:noFill/>
        </p:spPr>
        <p:txBody>
          <a:bodyPr wrap="square" rtlCol="0">
            <a:spAutoFit/>
          </a:bodyPr>
          <a:lstStyle/>
          <a:p>
            <a:pPr algn="ctr"/>
            <a:r>
              <a:rPr lang="en-GB" sz="3200" dirty="0">
                <a:solidFill>
                  <a:schemeClr val="accent4">
                    <a:lumMod val="60000"/>
                    <a:lumOff val="40000"/>
                  </a:schemeClr>
                </a:solidFill>
              </a:rPr>
              <a:t>How does this evolution follow the Scientific Method?</a:t>
            </a:r>
          </a:p>
        </p:txBody>
      </p:sp>
    </p:spTree>
    <p:extLst>
      <p:ext uri="{BB962C8B-B14F-4D97-AF65-F5344CB8AC3E}">
        <p14:creationId xmlns:p14="http://schemas.microsoft.com/office/powerpoint/2010/main" val="3464879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3B3C759C-B491-458E-B277-10EEDD965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814" y="192876"/>
            <a:ext cx="9708372" cy="6472248"/>
          </a:xfrm>
          <a:prstGeom prst="rect">
            <a:avLst/>
          </a:prstGeom>
        </p:spPr>
      </p:pic>
      <p:sp>
        <p:nvSpPr>
          <p:cNvPr id="5" name="TextBox 4">
            <a:extLst>
              <a:ext uri="{FF2B5EF4-FFF2-40B4-BE49-F238E27FC236}">
                <a16:creationId xmlns:a16="http://schemas.microsoft.com/office/drawing/2014/main" id="{C2EA7279-7701-4E15-B91D-173B808D0F12}"/>
              </a:ext>
            </a:extLst>
          </p:cNvPr>
          <p:cNvSpPr txBox="1"/>
          <p:nvPr/>
        </p:nvSpPr>
        <p:spPr>
          <a:xfrm rot="20852885">
            <a:off x="8854932" y="4265233"/>
            <a:ext cx="3209249" cy="707886"/>
          </a:xfrm>
          <a:prstGeom prst="rect">
            <a:avLst/>
          </a:prstGeom>
          <a:noFill/>
        </p:spPr>
        <p:txBody>
          <a:bodyPr wrap="square" rtlCol="0">
            <a:spAutoFit/>
          </a:bodyPr>
          <a:lstStyle/>
          <a:p>
            <a:r>
              <a:rPr lang="en-GB" sz="4000" b="1" dirty="0">
                <a:solidFill>
                  <a:srgbClr val="C00000"/>
                </a:solidFill>
              </a:rPr>
              <a:t>PEER REVIEW!</a:t>
            </a:r>
          </a:p>
        </p:txBody>
      </p:sp>
    </p:spTree>
    <p:extLst>
      <p:ext uri="{BB962C8B-B14F-4D97-AF65-F5344CB8AC3E}">
        <p14:creationId xmlns:p14="http://schemas.microsoft.com/office/powerpoint/2010/main" val="272284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F8BDDE-0E35-4970-854E-735D82B6FA59}"/>
              </a:ext>
            </a:extLst>
          </p:cNvPr>
          <p:cNvSpPr>
            <a:spLocks noGrp="1"/>
          </p:cNvSpPr>
          <p:nvPr>
            <p:ph type="ctrTitle"/>
          </p:nvPr>
        </p:nvSpPr>
        <p:spPr>
          <a:xfrm>
            <a:off x="876054" y="1690831"/>
            <a:ext cx="10439892" cy="2387600"/>
          </a:xfrm>
        </p:spPr>
        <p:txBody>
          <a:bodyPr/>
          <a:lstStyle/>
          <a:p>
            <a:r>
              <a:rPr lang="en-GB" dirty="0"/>
              <a:t>The Earth: Orbit</a:t>
            </a:r>
          </a:p>
        </p:txBody>
      </p:sp>
      <p:sp>
        <p:nvSpPr>
          <p:cNvPr id="5" name="Subtitle 2">
            <a:extLst>
              <a:ext uri="{FF2B5EF4-FFF2-40B4-BE49-F238E27FC236}">
                <a16:creationId xmlns:a16="http://schemas.microsoft.com/office/drawing/2014/main" id="{8B189CC3-22E7-4233-92AC-B1215EDD7E3B}"/>
              </a:ext>
            </a:extLst>
          </p:cNvPr>
          <p:cNvSpPr>
            <a:spLocks noGrp="1"/>
          </p:cNvSpPr>
          <p:nvPr>
            <p:ph type="subTitle" idx="1"/>
          </p:nvPr>
        </p:nvSpPr>
        <p:spPr>
          <a:xfrm>
            <a:off x="1653786" y="2651191"/>
            <a:ext cx="1992015" cy="627799"/>
          </a:xfrm>
        </p:spPr>
        <p:txBody>
          <a:bodyPr/>
          <a:lstStyle/>
          <a:p>
            <a:r>
              <a:rPr lang="en-GB" dirty="0"/>
              <a:t>Up next:</a:t>
            </a:r>
          </a:p>
        </p:txBody>
      </p:sp>
    </p:spTree>
    <p:extLst>
      <p:ext uri="{BB962C8B-B14F-4D97-AF65-F5344CB8AC3E}">
        <p14:creationId xmlns:p14="http://schemas.microsoft.com/office/powerpoint/2010/main" val="369364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FD63-BA01-4B29-9130-071A976CB8DB}"/>
              </a:ext>
            </a:extLst>
          </p:cNvPr>
          <p:cNvSpPr>
            <a:spLocks noGrp="1"/>
          </p:cNvSpPr>
          <p:nvPr>
            <p:ph type="title"/>
          </p:nvPr>
        </p:nvSpPr>
        <p:spPr/>
        <p:txBody>
          <a:bodyPr/>
          <a:lstStyle/>
          <a:p>
            <a:r>
              <a:rPr lang="en-GB" dirty="0"/>
              <a:t>Archaeoastronomy</a:t>
            </a:r>
          </a:p>
        </p:txBody>
      </p:sp>
      <p:pic>
        <p:nvPicPr>
          <p:cNvPr id="4" name="Picture 3" descr="A close up of a lush green field&#10;&#10;Description automatically generated">
            <a:extLst>
              <a:ext uri="{FF2B5EF4-FFF2-40B4-BE49-F238E27FC236}">
                <a16:creationId xmlns:a16="http://schemas.microsoft.com/office/drawing/2014/main" id="{D258586B-1F67-4C1D-95AA-0EA5F2A68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68" y="1540465"/>
            <a:ext cx="5838506" cy="4374372"/>
          </a:xfrm>
          <a:prstGeom prst="rect">
            <a:avLst/>
          </a:prstGeom>
        </p:spPr>
      </p:pic>
      <p:pic>
        <p:nvPicPr>
          <p:cNvPr id="6" name="Picture 5" descr="A picture containing outdoor, building, horse, standing&#10;&#10;Description automatically generated">
            <a:extLst>
              <a:ext uri="{FF2B5EF4-FFF2-40B4-BE49-F238E27FC236}">
                <a16:creationId xmlns:a16="http://schemas.microsoft.com/office/drawing/2014/main" id="{5E4124A3-DF10-4F1A-90D7-91E6FA611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510" y="1540465"/>
            <a:ext cx="3524658" cy="4374372"/>
          </a:xfrm>
          <a:prstGeom prst="rect">
            <a:avLst/>
          </a:prstGeom>
        </p:spPr>
      </p:pic>
      <p:sp>
        <p:nvSpPr>
          <p:cNvPr id="7" name="TextBox 6">
            <a:extLst>
              <a:ext uri="{FF2B5EF4-FFF2-40B4-BE49-F238E27FC236}">
                <a16:creationId xmlns:a16="http://schemas.microsoft.com/office/drawing/2014/main" id="{6E394666-90CF-4F0F-8E0F-542A78800B52}"/>
              </a:ext>
            </a:extLst>
          </p:cNvPr>
          <p:cNvSpPr txBox="1"/>
          <p:nvPr/>
        </p:nvSpPr>
        <p:spPr>
          <a:xfrm>
            <a:off x="5091143" y="717204"/>
            <a:ext cx="6784258" cy="369332"/>
          </a:xfrm>
          <a:prstGeom prst="rect">
            <a:avLst/>
          </a:prstGeom>
          <a:noFill/>
        </p:spPr>
        <p:txBody>
          <a:bodyPr wrap="square" rtlCol="0">
            <a:spAutoFit/>
          </a:bodyPr>
          <a:lstStyle/>
          <a:p>
            <a:r>
              <a:rPr lang="en-GB" dirty="0"/>
              <a:t>- The study of how celestial phenomena influenced ancient cultures</a:t>
            </a:r>
          </a:p>
        </p:txBody>
      </p:sp>
      <p:sp>
        <p:nvSpPr>
          <p:cNvPr id="8" name="TextBox 7">
            <a:extLst>
              <a:ext uri="{FF2B5EF4-FFF2-40B4-BE49-F238E27FC236}">
                <a16:creationId xmlns:a16="http://schemas.microsoft.com/office/drawing/2014/main" id="{94F8FA01-A362-4376-9CE5-05C3028C337D}"/>
              </a:ext>
            </a:extLst>
          </p:cNvPr>
          <p:cNvSpPr txBox="1"/>
          <p:nvPr/>
        </p:nvSpPr>
        <p:spPr>
          <a:xfrm>
            <a:off x="837705" y="5545505"/>
            <a:ext cx="1533833" cy="369332"/>
          </a:xfrm>
          <a:prstGeom prst="rect">
            <a:avLst/>
          </a:prstGeom>
          <a:noFill/>
        </p:spPr>
        <p:txBody>
          <a:bodyPr wrap="square" rtlCol="0">
            <a:spAutoFit/>
          </a:bodyPr>
          <a:lstStyle/>
          <a:p>
            <a:r>
              <a:rPr lang="en-GB" dirty="0" err="1"/>
              <a:t>NMStudio</a:t>
            </a:r>
            <a:endParaRPr lang="en-GB" dirty="0"/>
          </a:p>
        </p:txBody>
      </p:sp>
      <p:sp>
        <p:nvSpPr>
          <p:cNvPr id="9" name="TextBox 8">
            <a:extLst>
              <a:ext uri="{FF2B5EF4-FFF2-40B4-BE49-F238E27FC236}">
                <a16:creationId xmlns:a16="http://schemas.microsoft.com/office/drawing/2014/main" id="{BCED5857-36C9-4B44-B93E-959DC8146A55}"/>
              </a:ext>
            </a:extLst>
          </p:cNvPr>
          <p:cNvSpPr txBox="1"/>
          <p:nvPr/>
        </p:nvSpPr>
        <p:spPr>
          <a:xfrm>
            <a:off x="9584757" y="4991507"/>
            <a:ext cx="1730411" cy="923330"/>
          </a:xfrm>
          <a:prstGeom prst="rect">
            <a:avLst/>
          </a:prstGeom>
          <a:noFill/>
        </p:spPr>
        <p:txBody>
          <a:bodyPr wrap="square" rtlCol="0">
            <a:spAutoFit/>
          </a:bodyPr>
          <a:lstStyle/>
          <a:p>
            <a:pPr algn="r"/>
            <a:r>
              <a:rPr lang="en-GB" dirty="0"/>
              <a:t>National Monuments Division</a:t>
            </a:r>
          </a:p>
        </p:txBody>
      </p:sp>
    </p:spTree>
    <p:extLst>
      <p:ext uri="{BB962C8B-B14F-4D97-AF65-F5344CB8AC3E}">
        <p14:creationId xmlns:p14="http://schemas.microsoft.com/office/powerpoint/2010/main" val="413817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18FDE-51E7-4991-AD1A-4F6FA9938590}"/>
              </a:ext>
            </a:extLst>
          </p:cNvPr>
          <p:cNvSpPr>
            <a:spLocks noGrp="1"/>
          </p:cNvSpPr>
          <p:nvPr>
            <p:ph type="title"/>
          </p:nvPr>
        </p:nvSpPr>
        <p:spPr/>
        <p:txBody>
          <a:bodyPr/>
          <a:lstStyle/>
          <a:p>
            <a:r>
              <a:rPr lang="en-GB" dirty="0"/>
              <a:t>Solstice</a:t>
            </a:r>
          </a:p>
        </p:txBody>
      </p:sp>
      <p:sp>
        <p:nvSpPr>
          <p:cNvPr id="3" name="TextBox 2">
            <a:extLst>
              <a:ext uri="{FF2B5EF4-FFF2-40B4-BE49-F238E27FC236}">
                <a16:creationId xmlns:a16="http://schemas.microsoft.com/office/drawing/2014/main" id="{B95C33EE-6BCB-4AB5-9ECD-0BC114EF4551}"/>
              </a:ext>
            </a:extLst>
          </p:cNvPr>
          <p:cNvSpPr txBox="1"/>
          <p:nvPr/>
        </p:nvSpPr>
        <p:spPr>
          <a:xfrm>
            <a:off x="1067783" y="1540465"/>
            <a:ext cx="10365166" cy="830997"/>
          </a:xfrm>
          <a:prstGeom prst="rect">
            <a:avLst/>
          </a:prstGeom>
          <a:noFill/>
        </p:spPr>
        <p:txBody>
          <a:bodyPr wrap="square" rtlCol="0">
            <a:spAutoFit/>
          </a:bodyPr>
          <a:lstStyle/>
          <a:p>
            <a:r>
              <a:rPr lang="en-GB" sz="2400" dirty="0"/>
              <a:t>The time when the sun is at its highest or lowest point in the sky, giving us the longest (summer) and shortest (winter) days of the year</a:t>
            </a:r>
          </a:p>
        </p:txBody>
      </p:sp>
      <p:pic>
        <p:nvPicPr>
          <p:cNvPr id="5" name="Picture 4" descr="A screenshot of a cell phone&#10;&#10;Description automatically generated">
            <a:extLst>
              <a:ext uri="{FF2B5EF4-FFF2-40B4-BE49-F238E27FC236}">
                <a16:creationId xmlns:a16="http://schemas.microsoft.com/office/drawing/2014/main" id="{EECA6FB5-D1B4-4C3E-B80C-2BC231813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677" y="2808093"/>
            <a:ext cx="6462646" cy="3629853"/>
          </a:xfrm>
          <a:prstGeom prst="rect">
            <a:avLst/>
          </a:prstGeom>
        </p:spPr>
      </p:pic>
    </p:spTree>
    <p:extLst>
      <p:ext uri="{BB962C8B-B14F-4D97-AF65-F5344CB8AC3E}">
        <p14:creationId xmlns:p14="http://schemas.microsoft.com/office/powerpoint/2010/main" val="385827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B908-0437-4944-B40B-4518DA392B61}"/>
              </a:ext>
            </a:extLst>
          </p:cNvPr>
          <p:cNvSpPr>
            <a:spLocks noGrp="1"/>
          </p:cNvSpPr>
          <p:nvPr>
            <p:ph type="title"/>
          </p:nvPr>
        </p:nvSpPr>
        <p:spPr/>
        <p:txBody>
          <a:bodyPr/>
          <a:lstStyle/>
          <a:p>
            <a:r>
              <a:rPr lang="en-GB" dirty="0"/>
              <a:t>Stonehenge</a:t>
            </a:r>
          </a:p>
        </p:txBody>
      </p:sp>
      <p:pic>
        <p:nvPicPr>
          <p:cNvPr id="4" name="Picture 3" descr="A sunset over a body of water&#10;&#10;Description automatically generated">
            <a:extLst>
              <a:ext uri="{FF2B5EF4-FFF2-40B4-BE49-F238E27FC236}">
                <a16:creationId xmlns:a16="http://schemas.microsoft.com/office/drawing/2014/main" id="{C1703E12-8DF2-4738-AAF8-6EBE16B94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41" y="1540465"/>
            <a:ext cx="7210118" cy="4802869"/>
          </a:xfrm>
          <a:prstGeom prst="rect">
            <a:avLst/>
          </a:prstGeom>
        </p:spPr>
      </p:pic>
      <p:sp>
        <p:nvSpPr>
          <p:cNvPr id="6" name="Rectangle 5">
            <a:extLst>
              <a:ext uri="{FF2B5EF4-FFF2-40B4-BE49-F238E27FC236}">
                <a16:creationId xmlns:a16="http://schemas.microsoft.com/office/drawing/2014/main" id="{F284F0AA-8F8E-4CEC-A1E7-BADB7AE04E19}"/>
              </a:ext>
            </a:extLst>
          </p:cNvPr>
          <p:cNvSpPr/>
          <p:nvPr/>
        </p:nvSpPr>
        <p:spPr>
          <a:xfrm>
            <a:off x="8030155" y="6488668"/>
            <a:ext cx="4161845" cy="369332"/>
          </a:xfrm>
          <a:prstGeom prst="rect">
            <a:avLst/>
          </a:prstGeom>
        </p:spPr>
        <p:txBody>
          <a:bodyPr wrap="none">
            <a:spAutoFit/>
          </a:bodyPr>
          <a:lstStyle/>
          <a:p>
            <a:r>
              <a:rPr lang="en-GB" dirty="0"/>
              <a:t>Galaxy Picture Library / </a:t>
            </a:r>
            <a:r>
              <a:rPr lang="en-GB" dirty="0" err="1"/>
              <a:t>Alamy</a:t>
            </a:r>
            <a:r>
              <a:rPr lang="en-GB" dirty="0"/>
              <a:t> Stock Photo</a:t>
            </a:r>
          </a:p>
        </p:txBody>
      </p:sp>
    </p:spTree>
    <p:extLst>
      <p:ext uri="{BB962C8B-B14F-4D97-AF65-F5344CB8AC3E}">
        <p14:creationId xmlns:p14="http://schemas.microsoft.com/office/powerpoint/2010/main" val="3899524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A19A-1710-4FD2-A3A8-BBE65FB73842}"/>
              </a:ext>
            </a:extLst>
          </p:cNvPr>
          <p:cNvSpPr>
            <a:spLocks noGrp="1"/>
          </p:cNvSpPr>
          <p:nvPr>
            <p:ph type="title"/>
          </p:nvPr>
        </p:nvSpPr>
        <p:spPr/>
        <p:txBody>
          <a:bodyPr/>
          <a:lstStyle/>
          <a:p>
            <a:r>
              <a:rPr lang="en-GB" dirty="0"/>
              <a:t>Mayans - Chichén Itzá</a:t>
            </a:r>
          </a:p>
        </p:txBody>
      </p:sp>
      <p:pic>
        <p:nvPicPr>
          <p:cNvPr id="4" name="Picture 3" descr="A large stone building&#10;&#10;Description automatically generated">
            <a:extLst>
              <a:ext uri="{FF2B5EF4-FFF2-40B4-BE49-F238E27FC236}">
                <a16:creationId xmlns:a16="http://schemas.microsoft.com/office/drawing/2014/main" id="{FEC3FE31-68B6-4A67-B5CC-F4E919A41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967" y="1616421"/>
            <a:ext cx="7342065" cy="4893515"/>
          </a:xfrm>
          <a:prstGeom prst="rect">
            <a:avLst/>
          </a:prstGeom>
        </p:spPr>
      </p:pic>
      <p:sp>
        <p:nvSpPr>
          <p:cNvPr id="5" name="TextBox 4">
            <a:extLst>
              <a:ext uri="{FF2B5EF4-FFF2-40B4-BE49-F238E27FC236}">
                <a16:creationId xmlns:a16="http://schemas.microsoft.com/office/drawing/2014/main" id="{5C10FE8B-9637-4ED1-8E45-4A89D3F24BD5}"/>
              </a:ext>
            </a:extLst>
          </p:cNvPr>
          <p:cNvSpPr txBox="1"/>
          <p:nvPr/>
        </p:nvSpPr>
        <p:spPr>
          <a:xfrm>
            <a:off x="10003003" y="6458432"/>
            <a:ext cx="2076576" cy="369332"/>
          </a:xfrm>
          <a:prstGeom prst="rect">
            <a:avLst/>
          </a:prstGeom>
          <a:noFill/>
        </p:spPr>
        <p:txBody>
          <a:bodyPr wrap="square" rtlCol="0">
            <a:spAutoFit/>
          </a:bodyPr>
          <a:lstStyle/>
          <a:p>
            <a:pPr algn="r"/>
            <a:r>
              <a:rPr lang="en-GB" dirty="0"/>
              <a:t>Richard Cohen</a:t>
            </a:r>
          </a:p>
        </p:txBody>
      </p:sp>
    </p:spTree>
    <p:extLst>
      <p:ext uri="{BB962C8B-B14F-4D97-AF65-F5344CB8AC3E}">
        <p14:creationId xmlns:p14="http://schemas.microsoft.com/office/powerpoint/2010/main" val="732073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4919-9D6F-4B47-90B4-AA8556B8CF16}"/>
              </a:ext>
            </a:extLst>
          </p:cNvPr>
          <p:cNvSpPr>
            <a:spLocks noGrp="1"/>
          </p:cNvSpPr>
          <p:nvPr>
            <p:ph type="title"/>
          </p:nvPr>
        </p:nvSpPr>
        <p:spPr/>
        <p:txBody>
          <a:bodyPr/>
          <a:lstStyle/>
          <a:p>
            <a:r>
              <a:rPr lang="en-GB" dirty="0"/>
              <a:t>Egypt – Great Pyramids</a:t>
            </a:r>
          </a:p>
        </p:txBody>
      </p:sp>
      <p:pic>
        <p:nvPicPr>
          <p:cNvPr id="4" name="Picture 3" descr="A picture containing outdoor, nature, grass, mountain&#10;&#10;Description automatically generated">
            <a:extLst>
              <a:ext uri="{FF2B5EF4-FFF2-40B4-BE49-F238E27FC236}">
                <a16:creationId xmlns:a16="http://schemas.microsoft.com/office/drawing/2014/main" id="{CD9942CB-9A1E-4ADC-8D88-E5202C7B8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562" y="1799918"/>
            <a:ext cx="7152875" cy="4255908"/>
          </a:xfrm>
          <a:prstGeom prst="rect">
            <a:avLst/>
          </a:prstGeom>
        </p:spPr>
      </p:pic>
      <p:sp>
        <p:nvSpPr>
          <p:cNvPr id="5" name="Rectangle 4">
            <a:extLst>
              <a:ext uri="{FF2B5EF4-FFF2-40B4-BE49-F238E27FC236}">
                <a16:creationId xmlns:a16="http://schemas.microsoft.com/office/drawing/2014/main" id="{FD8EB585-5276-461A-B7EF-679D870E093F}"/>
              </a:ext>
            </a:extLst>
          </p:cNvPr>
          <p:cNvSpPr/>
          <p:nvPr/>
        </p:nvSpPr>
        <p:spPr>
          <a:xfrm>
            <a:off x="8499631" y="6458432"/>
            <a:ext cx="3610860" cy="369332"/>
          </a:xfrm>
          <a:prstGeom prst="rect">
            <a:avLst/>
          </a:prstGeom>
        </p:spPr>
        <p:txBody>
          <a:bodyPr wrap="none">
            <a:spAutoFit/>
          </a:bodyPr>
          <a:lstStyle/>
          <a:p>
            <a:pPr algn="r"/>
            <a:r>
              <a:rPr lang="en-GB" dirty="0" err="1"/>
              <a:t>Guilio</a:t>
            </a:r>
            <a:r>
              <a:rPr lang="en-GB" dirty="0"/>
              <a:t> </a:t>
            </a:r>
            <a:r>
              <a:rPr lang="en-GB" dirty="0" err="1"/>
              <a:t>Magli</a:t>
            </a:r>
            <a:r>
              <a:rPr lang="en-GB" dirty="0"/>
              <a:t> – Politecnico di Milano</a:t>
            </a:r>
          </a:p>
        </p:txBody>
      </p:sp>
    </p:spTree>
    <p:extLst>
      <p:ext uri="{BB962C8B-B14F-4D97-AF65-F5344CB8AC3E}">
        <p14:creationId xmlns:p14="http://schemas.microsoft.com/office/powerpoint/2010/main" val="19032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0602-5AA6-4BAF-B9C2-0F1DBA834989}"/>
              </a:ext>
            </a:extLst>
          </p:cNvPr>
          <p:cNvSpPr>
            <a:spLocks noGrp="1"/>
          </p:cNvSpPr>
          <p:nvPr>
            <p:ph type="title"/>
          </p:nvPr>
        </p:nvSpPr>
        <p:spPr/>
        <p:txBody>
          <a:bodyPr/>
          <a:lstStyle/>
          <a:p>
            <a:r>
              <a:rPr lang="en-GB" dirty="0"/>
              <a:t>Antikythera mechanism</a:t>
            </a:r>
          </a:p>
        </p:txBody>
      </p:sp>
      <p:sp>
        <p:nvSpPr>
          <p:cNvPr id="4" name="Rectangle 3">
            <a:extLst>
              <a:ext uri="{FF2B5EF4-FFF2-40B4-BE49-F238E27FC236}">
                <a16:creationId xmlns:a16="http://schemas.microsoft.com/office/drawing/2014/main" id="{7129CCD5-2BC9-4B53-BB61-827B141E2E59}"/>
              </a:ext>
            </a:extLst>
          </p:cNvPr>
          <p:cNvSpPr/>
          <p:nvPr/>
        </p:nvSpPr>
        <p:spPr>
          <a:xfrm>
            <a:off x="9845075" y="6458432"/>
            <a:ext cx="2346925" cy="369332"/>
          </a:xfrm>
          <a:prstGeom prst="rect">
            <a:avLst/>
          </a:prstGeom>
        </p:spPr>
        <p:txBody>
          <a:bodyPr wrap="none">
            <a:spAutoFit/>
          </a:bodyPr>
          <a:lstStyle/>
          <a:p>
            <a:r>
              <a:rPr lang="en-GB" dirty="0" err="1"/>
              <a:t>Thanassis</a:t>
            </a:r>
            <a:r>
              <a:rPr lang="en-GB" dirty="0"/>
              <a:t> Stavrakis/AP </a:t>
            </a:r>
          </a:p>
        </p:txBody>
      </p:sp>
      <p:pic>
        <p:nvPicPr>
          <p:cNvPr id="6" name="Picture 5" descr="A picture containing indoor, cake, table, food&#10;&#10;Description automatically generated">
            <a:extLst>
              <a:ext uri="{FF2B5EF4-FFF2-40B4-BE49-F238E27FC236}">
                <a16:creationId xmlns:a16="http://schemas.microsoft.com/office/drawing/2014/main" id="{0D28EDCB-E107-4E48-B5BA-EB590B3D1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583" y="1659307"/>
            <a:ext cx="6398833" cy="4799125"/>
          </a:xfrm>
          <a:prstGeom prst="rect">
            <a:avLst/>
          </a:prstGeom>
        </p:spPr>
      </p:pic>
    </p:spTree>
    <p:extLst>
      <p:ext uri="{BB962C8B-B14F-4D97-AF65-F5344CB8AC3E}">
        <p14:creationId xmlns:p14="http://schemas.microsoft.com/office/powerpoint/2010/main" val="121685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2453-BACA-48C2-8FB8-2DFFABB8E669}"/>
              </a:ext>
            </a:extLst>
          </p:cNvPr>
          <p:cNvSpPr>
            <a:spLocks noGrp="1"/>
          </p:cNvSpPr>
          <p:nvPr>
            <p:ph type="title"/>
          </p:nvPr>
        </p:nvSpPr>
        <p:spPr/>
        <p:txBody>
          <a:bodyPr/>
          <a:lstStyle/>
          <a:p>
            <a:r>
              <a:rPr lang="en-GB" dirty="0"/>
              <a:t>Polynesian Navigation</a:t>
            </a:r>
          </a:p>
        </p:txBody>
      </p:sp>
      <p:pic>
        <p:nvPicPr>
          <p:cNvPr id="4" name="Picture 3" descr="A close up of a building&#10;&#10;Description automatically generated">
            <a:extLst>
              <a:ext uri="{FF2B5EF4-FFF2-40B4-BE49-F238E27FC236}">
                <a16:creationId xmlns:a16="http://schemas.microsoft.com/office/drawing/2014/main" id="{B6474D5D-BCDF-4703-BC40-7E1A93EF9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083" y="1881229"/>
            <a:ext cx="3627833" cy="4235337"/>
          </a:xfrm>
          <a:prstGeom prst="rect">
            <a:avLst/>
          </a:prstGeom>
        </p:spPr>
      </p:pic>
      <p:sp>
        <p:nvSpPr>
          <p:cNvPr id="6" name="Rectangle 5">
            <a:extLst>
              <a:ext uri="{FF2B5EF4-FFF2-40B4-BE49-F238E27FC236}">
                <a16:creationId xmlns:a16="http://schemas.microsoft.com/office/drawing/2014/main" id="{5A93746E-CAA6-43EC-A43C-257BC0ACD7D5}"/>
              </a:ext>
            </a:extLst>
          </p:cNvPr>
          <p:cNvSpPr/>
          <p:nvPr/>
        </p:nvSpPr>
        <p:spPr>
          <a:xfrm>
            <a:off x="7125662" y="6087998"/>
            <a:ext cx="784254" cy="369332"/>
          </a:xfrm>
          <a:prstGeom prst="rect">
            <a:avLst/>
          </a:prstGeom>
        </p:spPr>
        <p:txBody>
          <a:bodyPr wrap="none">
            <a:spAutoFit/>
          </a:bodyPr>
          <a:lstStyle/>
          <a:p>
            <a:r>
              <a:rPr lang="en-GB" dirty="0"/>
              <a:t>NZETC</a:t>
            </a:r>
          </a:p>
        </p:txBody>
      </p:sp>
    </p:spTree>
    <p:extLst>
      <p:ext uri="{BB962C8B-B14F-4D97-AF65-F5344CB8AC3E}">
        <p14:creationId xmlns:p14="http://schemas.microsoft.com/office/powerpoint/2010/main" val="157042318"/>
      </p:ext>
    </p:extLst>
  </p:cSld>
  <p:clrMapOvr>
    <a:masterClrMapping/>
  </p:clrMapOvr>
</p:sld>
</file>

<file path=ppt/theme/theme1.xml><?xml version="1.0" encoding="utf-8"?>
<a:theme xmlns:a="http://schemas.openxmlformats.org/drawingml/2006/main" name="As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pptx" id="{864364BC-E2FF-4C8C-9885-ABAD73FEF215}" vid="{EC6B3508-95A9-4E8F-8FBE-6AE02AAB80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AstroTemplate</Template>
  <TotalTime>508</TotalTime>
  <Words>2356</Words>
  <Application>Microsoft Office PowerPoint</Application>
  <PresentationFormat>Widescreen</PresentationFormat>
  <Paragraphs>221</Paragraphs>
  <Slides>27</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Corbel</vt:lpstr>
      <vt:lpstr>Astro</vt:lpstr>
      <vt:lpstr>PowerPoint Presentation</vt:lpstr>
      <vt:lpstr>Astronomy</vt:lpstr>
      <vt:lpstr>Archaeoastronomy</vt:lpstr>
      <vt:lpstr>Solstice</vt:lpstr>
      <vt:lpstr>Stonehenge</vt:lpstr>
      <vt:lpstr>Mayans - Chichén Itzá</vt:lpstr>
      <vt:lpstr>Egypt – Great Pyramids</vt:lpstr>
      <vt:lpstr>Antikythera mechanism</vt:lpstr>
      <vt:lpstr>Polynesian Navigation</vt:lpstr>
      <vt:lpstr>Hawaii - Makahiki</vt:lpstr>
      <vt:lpstr>Solar System Models</vt:lpstr>
      <vt:lpstr>Pythagoras 570 – 495 BCE</vt:lpstr>
      <vt:lpstr>Ancient Greeks</vt:lpstr>
      <vt:lpstr>Aristarchus 310 – 230 BCE</vt:lpstr>
      <vt:lpstr>Eratosthenes 276-194 BCE</vt:lpstr>
      <vt:lpstr>Ptolemy 100 – 170 CE</vt:lpstr>
      <vt:lpstr>Indian Astronomy</vt:lpstr>
      <vt:lpstr>Chinese Astronomy</vt:lpstr>
      <vt:lpstr>Islamic Astronomy</vt:lpstr>
      <vt:lpstr>Islamic Astronomy</vt:lpstr>
      <vt:lpstr>Copernicus 1473 – 1542 CE</vt:lpstr>
      <vt:lpstr>Tycho 1546 – 1601 CE</vt:lpstr>
      <vt:lpstr>Kepler 1571 – 1630 CE </vt:lpstr>
      <vt:lpstr>Galileo 1594 – 1642 CE</vt:lpstr>
      <vt:lpstr>The Heliocentric Model</vt:lpstr>
      <vt:lpstr>PowerPoint Presentation</vt:lpstr>
      <vt:lpstr>The Earth: Orbit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Dimitrios Theodorakis</dc:creator>
  <cp:lastModifiedBy>Dimitrios Theodorakis</cp:lastModifiedBy>
  <cp:revision>45</cp:revision>
  <dcterms:created xsi:type="dcterms:W3CDTF">2020-06-01T16:22:14Z</dcterms:created>
  <dcterms:modified xsi:type="dcterms:W3CDTF">2020-11-01T21:53:26Z</dcterms:modified>
</cp:coreProperties>
</file>